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496" r:id="rId2"/>
    <p:sldId id="536" r:id="rId3"/>
    <p:sldId id="497" r:id="rId4"/>
    <p:sldId id="498" r:id="rId5"/>
    <p:sldId id="535" r:id="rId6"/>
    <p:sldId id="517" r:id="rId7"/>
    <p:sldId id="501" r:id="rId8"/>
    <p:sldId id="509" r:id="rId9"/>
    <p:sldId id="516" r:id="rId10"/>
    <p:sldId id="474" r:id="rId11"/>
    <p:sldId id="518" r:id="rId12"/>
    <p:sldId id="537" r:id="rId13"/>
    <p:sldId id="538" r:id="rId14"/>
    <p:sldId id="478" r:id="rId15"/>
  </p:sldIdLst>
  <p:sldSz cx="9144000" cy="5143500" type="screen16x9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D1F"/>
    <a:srgbClr val="F08510"/>
    <a:srgbClr val="19571A"/>
    <a:srgbClr val="000000"/>
    <a:srgbClr val="615F5F"/>
    <a:srgbClr val="0041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9"/>
    <p:restoredTop sz="95032" autoAdjust="0"/>
  </p:normalViewPr>
  <p:slideViewPr>
    <p:cSldViewPr>
      <p:cViewPr>
        <p:scale>
          <a:sx n="140" d="100"/>
          <a:sy n="140" d="100"/>
        </p:scale>
        <p:origin x="-966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工作表1!$A$2:$A$16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2018</c:v>
                </c:pt>
              </c:numCache>
            </c:numRef>
          </c:cat>
          <c:val>
            <c:numRef>
              <c:f>工作表1!$B$2:$B$16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1D-7341-90EB-62461263B387}"/>
            </c:ext>
          </c:extLst>
        </c:ser>
        <c:gapWidth val="219"/>
        <c:overlap val="-27"/>
        <c:axId val="199866624"/>
        <c:axId val="95159424"/>
      </c:barChart>
      <c:catAx>
        <c:axId val="199866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159424"/>
        <c:crosses val="autoZero"/>
        <c:auto val="1"/>
        <c:lblAlgn val="ctr"/>
        <c:lblOffset val="100"/>
      </c:catAx>
      <c:valAx>
        <c:axId val="951594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9866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0CA14-266C-4D1C-8F56-AA70C7CAD93A}" type="datetimeFigureOut">
              <a:rPr lang="zh-TW" altLang="en-US" smtClean="0"/>
              <a:pPr/>
              <a:t>2019/11/12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D04B0-68D3-4451-8330-B55755C5D6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418B9-2913-48EB-B984-991E4B23DE1B}" type="datetimeFigureOut">
              <a:rPr lang="zh-TW" altLang="en-US" smtClean="0"/>
              <a:pPr/>
              <a:t>2019/11/12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92098-6A00-46FB-B247-8CED911C8C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66610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7078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06459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06459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06459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4568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0349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9552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5330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0349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1187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8113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6520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098-6A00-46FB-B247-8CED911C8C7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5688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bg>
      <p:bgPr>
        <a:solidFill>
          <a:srgbClr val="004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未命名-3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13212" y="1740814"/>
            <a:ext cx="5717576" cy="182865"/>
          </a:xfrm>
          <a:prstGeom prst="rect">
            <a:avLst/>
          </a:prstGeom>
        </p:spPr>
      </p:pic>
      <p:pic>
        <p:nvPicPr>
          <p:cNvPr id="6" name="圖片 5" descr="未命名-2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01281" y="1188343"/>
            <a:ext cx="3541438" cy="576064"/>
          </a:xfrm>
          <a:prstGeom prst="rect">
            <a:avLst/>
          </a:prstGeom>
        </p:spPr>
      </p:pic>
      <p:pic>
        <p:nvPicPr>
          <p:cNvPr id="7" name="圖片 6" descr="globe_V2.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548680" y="1563638"/>
            <a:ext cx="4473328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1028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bg>
      <p:bgPr>
        <a:solidFill>
          <a:schemeClr val="tx1">
            <a:lumMod val="85000"/>
            <a:lumOff val="1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>
            <a:spLocks noChangeArrowheads="1"/>
          </p:cNvSpPr>
          <p:nvPr userDrawn="1"/>
        </p:nvSpPr>
        <p:spPr bwMode="auto">
          <a:xfrm>
            <a:off x="899592" y="2139704"/>
            <a:ext cx="171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418E"/>
                </a:solidFill>
                <a:latin typeface="Century Gothic" pitchFamily="34" charset="0"/>
                <a:ea typeface="方正兰亭黑_GBK"/>
              </a:rPr>
              <a:t>CONTENTS</a:t>
            </a:r>
            <a:endParaRPr lang="zh-CN" altLang="en-US" sz="2400" b="1" dirty="0">
              <a:solidFill>
                <a:srgbClr val="00418E"/>
              </a:solidFill>
              <a:latin typeface="Century Gothic" pitchFamily="34" charset="0"/>
              <a:ea typeface="方正兰亭黑_GBK"/>
            </a:endParaRPr>
          </a:p>
        </p:txBody>
      </p:sp>
      <p:cxnSp>
        <p:nvCxnSpPr>
          <p:cNvPr id="8" name="直接连接符 29"/>
          <p:cNvCxnSpPr/>
          <p:nvPr userDrawn="1"/>
        </p:nvCxnSpPr>
        <p:spPr>
          <a:xfrm flipV="1">
            <a:off x="0" y="2566959"/>
            <a:ext cx="2517300" cy="1819"/>
          </a:xfrm>
          <a:prstGeom prst="line">
            <a:avLst/>
          </a:prstGeom>
          <a:ln w="19050">
            <a:solidFill>
              <a:srgbClr val="004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384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區段標題">
    <p:bg>
      <p:bgPr>
        <a:solidFill>
          <a:srgbClr val="004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29"/>
          <p:cNvCxnSpPr/>
          <p:nvPr userDrawn="1"/>
        </p:nvCxnSpPr>
        <p:spPr>
          <a:xfrm flipV="1">
            <a:off x="-4763" y="2566955"/>
            <a:ext cx="2522063" cy="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341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 userDrawn="1"/>
        </p:nvSpPr>
        <p:spPr>
          <a:xfrm>
            <a:off x="8388424" y="4876006"/>
            <a:ext cx="288032" cy="267494"/>
          </a:xfrm>
          <a:prstGeom prst="rect">
            <a:avLst/>
          </a:prstGeom>
          <a:solidFill>
            <a:srgbClr val="004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接连接符 29"/>
          <p:cNvCxnSpPr/>
          <p:nvPr userDrawn="1"/>
        </p:nvCxnSpPr>
        <p:spPr>
          <a:xfrm flipV="1">
            <a:off x="-5284" y="421856"/>
            <a:ext cx="895935" cy="989"/>
          </a:xfrm>
          <a:prstGeom prst="line">
            <a:avLst/>
          </a:prstGeom>
          <a:ln w="19050">
            <a:solidFill>
              <a:srgbClr val="004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29"/>
          <p:cNvCxnSpPr/>
          <p:nvPr userDrawn="1"/>
        </p:nvCxnSpPr>
        <p:spPr>
          <a:xfrm flipV="1">
            <a:off x="0" y="5143501"/>
            <a:ext cx="8676456" cy="2"/>
          </a:xfrm>
          <a:prstGeom prst="line">
            <a:avLst/>
          </a:prstGeom>
          <a:ln w="57150">
            <a:solidFill>
              <a:srgbClr val="004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投影片編號版面配置區 11"/>
          <p:cNvSpPr>
            <a:spLocks noGrp="1"/>
          </p:cNvSpPr>
          <p:nvPr>
            <p:ph type="sldNum" sz="quarter" idx="15"/>
          </p:nvPr>
        </p:nvSpPr>
        <p:spPr>
          <a:xfrm>
            <a:off x="8300516" y="4876006"/>
            <a:ext cx="421307" cy="273844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BF0EE42-747B-4D91-8B87-08FD7A6399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0" name="標題版面配置區 1"/>
          <p:cNvSpPr>
            <a:spLocks noGrp="1"/>
          </p:cNvSpPr>
          <p:nvPr>
            <p:ph type="title" hasCustomPrompt="1"/>
          </p:nvPr>
        </p:nvSpPr>
        <p:spPr>
          <a:xfrm>
            <a:off x="1043608" y="51470"/>
            <a:ext cx="7546032" cy="28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latinLnBrk="0">
              <a:defRPr sz="1200" b="1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17" hasCustomPrompt="1"/>
          </p:nvPr>
        </p:nvSpPr>
        <p:spPr>
          <a:xfrm>
            <a:off x="1027659" y="246955"/>
            <a:ext cx="7272858" cy="486170"/>
          </a:xfrm>
          <a:prstGeom prst="rect">
            <a:avLst/>
          </a:prstGeom>
        </p:spPr>
        <p:txBody>
          <a:bodyPr/>
          <a:lstStyle>
            <a:lvl1pPr>
              <a:buNone/>
              <a:defRPr sz="2400" b="0" baseline="0">
                <a:solidFill>
                  <a:srgbClr val="615F5F"/>
                </a:solidFill>
              </a:defRPr>
            </a:lvl1pPr>
          </a:lstStyle>
          <a:p>
            <a:pPr lvl="0"/>
            <a:r>
              <a:rPr lang="en-US" dirty="0"/>
              <a:t>CLICK TO EDIT SECOND LEVEL </a:t>
            </a:r>
          </a:p>
          <a:p>
            <a:pPr lvl="0"/>
            <a:endParaRPr lang="zh-TW" altLang="en-US" dirty="0"/>
          </a:p>
        </p:txBody>
      </p:sp>
      <p:sp>
        <p:nvSpPr>
          <p:cNvPr id="38" name="文字版面配置區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2558" y="17562"/>
            <a:ext cx="648816" cy="432818"/>
          </a:xfrm>
          <a:prstGeom prst="rect">
            <a:avLst/>
          </a:prstGeom>
        </p:spPr>
        <p:txBody>
          <a:bodyPr/>
          <a:lstStyle>
            <a:lvl1pPr>
              <a:buNone/>
              <a:defRPr sz="2400" b="1"/>
            </a:lvl1pPr>
          </a:lstStyle>
          <a:p>
            <a:pPr lvl="0"/>
            <a:r>
              <a:rPr lang="en-US" altLang="zh-TW" dirty="0"/>
              <a:t>01</a:t>
            </a:r>
            <a:endParaRPr lang="zh-TW" altLang="en-US" dirty="0"/>
          </a:p>
        </p:txBody>
      </p:sp>
      <p:pic>
        <p:nvPicPr>
          <p:cNvPr id="13" name="圖片 12" descr="未命名-1-0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4876006"/>
            <a:ext cx="1339180" cy="175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993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282A-290C-4644-AA94-558307F99B2E}" type="datetimeFigureOut">
              <a:rPr lang="zh-TW" altLang="en-US" smtClean="0"/>
              <a:pPr/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5CBA2-803B-415C-A446-F546FD29C2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0883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tif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/>
          </p:cNvSpPr>
          <p:nvPr/>
        </p:nvSpPr>
        <p:spPr bwMode="auto">
          <a:xfrm>
            <a:off x="1890150" y="2067694"/>
            <a:ext cx="5363703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800" b="1" dirty="0">
                <a:latin typeface="標楷體" pitchFamily="65" charset="-120"/>
                <a:ea typeface="標楷體" pitchFamily="65" charset="-120"/>
                <a:cs typeface="Century Gothic"/>
                <a:sym typeface="Bebas Neue" charset="0"/>
              </a:rPr>
              <a:t>康全電訊股份有限公司</a:t>
            </a:r>
            <a:r>
              <a:rPr lang="en-US" altLang="zh-TW" sz="2400" dirty="0">
                <a:ea typeface="標楷體" pitchFamily="65" charset="-120"/>
                <a:cs typeface="Century Gothic"/>
                <a:sym typeface="Bebas Neue" charset="0"/>
              </a:rPr>
              <a:t>(8089)</a:t>
            </a:r>
            <a:endParaRPr lang="en-US" altLang="zh-TW" sz="2800" dirty="0">
              <a:ea typeface="標楷體" pitchFamily="65" charset="-120"/>
              <a:cs typeface="Century Gothic"/>
              <a:sym typeface="Bebas Neue" charset="0"/>
            </a:endParaRP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1799693" y="2787768"/>
            <a:ext cx="554461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Century Gothic"/>
                <a:sym typeface="Lato Light" charset="0"/>
              </a:rPr>
              <a:t>法人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Century Gothic"/>
                <a:sym typeface="Lato Light" charset="0"/>
              </a:rPr>
              <a:t>說明會</a:t>
            </a:r>
            <a:endParaRPr lang="en-US" altLang="zh-TW" sz="2400" b="1" dirty="0">
              <a:latin typeface="標楷體" pitchFamily="65" charset="-120"/>
              <a:ea typeface="標楷體" pitchFamily="65" charset="-120"/>
              <a:cs typeface="Century Gothic"/>
              <a:sym typeface="Lato Light" charset="0"/>
            </a:endParaRPr>
          </a:p>
        </p:txBody>
      </p:sp>
      <p:sp>
        <p:nvSpPr>
          <p:cNvPr id="5" name="Rectangle 46"/>
          <p:cNvSpPr>
            <a:spLocks/>
          </p:cNvSpPr>
          <p:nvPr/>
        </p:nvSpPr>
        <p:spPr bwMode="auto">
          <a:xfrm>
            <a:off x="6696744" y="4516115"/>
            <a:ext cx="2304256" cy="31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/>
            <a:r>
              <a:rPr lang="en-US" altLang="zh-TW" sz="1200" dirty="0" smtClean="0">
                <a:solidFill>
                  <a:srgbClr val="FFFFFF"/>
                </a:solidFill>
                <a:ea typeface="ＭＳ Ｐゴシック" charset="0"/>
                <a:cs typeface="Century Gothic"/>
                <a:sym typeface="Lato Light" charset="0"/>
              </a:rPr>
              <a:t>15</a:t>
            </a:r>
            <a:r>
              <a:rPr lang="en-US" altLang="zh-TW" sz="1200" baseline="30000" dirty="0" smtClean="0">
                <a:solidFill>
                  <a:srgbClr val="FFFFFF"/>
                </a:solidFill>
                <a:ea typeface="ＭＳ Ｐゴシック" charset="0"/>
                <a:cs typeface="Century Gothic"/>
                <a:sym typeface="Lato Light" charset="0"/>
              </a:rPr>
              <a:t>st</a:t>
            </a:r>
            <a:r>
              <a:rPr lang="en-US" altLang="zh-TW" sz="1200" dirty="0" smtClean="0">
                <a:solidFill>
                  <a:srgbClr val="FFFFFF"/>
                </a:solidFill>
                <a:ea typeface="ＭＳ Ｐゴシック" charset="0"/>
                <a:cs typeface="Century Gothic"/>
                <a:sym typeface="Lato Light" charset="0"/>
              </a:rPr>
              <a:t> November 2019</a:t>
            </a:r>
            <a:endParaRPr lang="en-US" altLang="zh-TW" sz="1200" dirty="0">
              <a:solidFill>
                <a:srgbClr val="FFFFFF"/>
              </a:solidFill>
              <a:ea typeface="ＭＳ Ｐゴシック" charset="0"/>
              <a:cs typeface="Century Gothic"/>
              <a:sym typeface="Lato Light" charset="0"/>
            </a:endParaRPr>
          </a:p>
        </p:txBody>
      </p:sp>
      <p:sp>
        <p:nvSpPr>
          <p:cNvPr id="6" name="Rectangle 45"/>
          <p:cNvSpPr>
            <a:spLocks/>
          </p:cNvSpPr>
          <p:nvPr/>
        </p:nvSpPr>
        <p:spPr bwMode="auto">
          <a:xfrm>
            <a:off x="6660232" y="4299942"/>
            <a:ext cx="233975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US" altLang="zh-TW" sz="1200" dirty="0" smtClean="0">
                <a:solidFill>
                  <a:srgbClr val="FFFFFF"/>
                </a:solidFill>
                <a:ea typeface="ＭＳ Ｐゴシック" charset="0"/>
                <a:cs typeface="Century Gothic"/>
                <a:sym typeface="Bebas Neue" charset="0"/>
              </a:rPr>
              <a:t>Peter Pan</a:t>
            </a:r>
            <a:endParaRPr lang="en-US" altLang="zh-TW" sz="1200" dirty="0">
              <a:solidFill>
                <a:srgbClr val="FFFFFF"/>
              </a:solidFill>
              <a:ea typeface="ＭＳ Ｐゴシック" charset="0"/>
              <a:cs typeface="Century Gothic"/>
              <a:sym typeface="Bebas Neue" charset="0"/>
            </a:endParaRPr>
          </a:p>
        </p:txBody>
      </p:sp>
      <p:sp>
        <p:nvSpPr>
          <p:cNvPr id="8" name="椭圆 20"/>
          <p:cNvSpPr/>
          <p:nvPr/>
        </p:nvSpPr>
        <p:spPr>
          <a:xfrm>
            <a:off x="6444224" y="4371966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508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20"/>
          <p:cNvSpPr/>
          <p:nvPr/>
        </p:nvSpPr>
        <p:spPr>
          <a:xfrm>
            <a:off x="6444224" y="4587974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508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1840" y="1635646"/>
            <a:ext cx="568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entury Gothic" pitchFamily="34" charset="0"/>
                <a:ea typeface="標楷體" pitchFamily="65" charset="-120"/>
              </a:rPr>
              <a:t>2019H1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財務概況 </a:t>
            </a:r>
            <a:r>
              <a:rPr lang="en-US" altLang="zh-TW" sz="2400" b="1" dirty="0" smtClean="0">
                <a:solidFill>
                  <a:schemeClr val="bg1"/>
                </a:solidFill>
                <a:latin typeface="Century Gothic" pitchFamily="34" charset="0"/>
                <a:ea typeface="標楷體" pitchFamily="65" charset="-120"/>
              </a:rPr>
              <a:t>FINANCIAL RESULT</a:t>
            </a:r>
            <a:endParaRPr lang="zh-TW" altLang="en-US" b="1" dirty="0">
              <a:solidFill>
                <a:schemeClr val="bg1"/>
              </a:solidFill>
              <a:latin typeface="Century Gothic" pitchFamily="34" charset="0"/>
              <a:ea typeface="標楷體" pitchFamily="65" charset="-120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835696" y="1923678"/>
            <a:ext cx="788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Century Gothic" pitchFamily="34" charset="0"/>
                <a:ea typeface="標楷體" pitchFamily="65" charset="-12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Century Gothic" pitchFamily="34" charset="0"/>
              <a:ea typeface="標楷體" pitchFamily="65" charset="-120"/>
            </a:endParaRPr>
          </a:p>
        </p:txBody>
      </p:sp>
      <p:sp>
        <p:nvSpPr>
          <p:cNvPr id="11" name="椭圆 20"/>
          <p:cNvSpPr/>
          <p:nvPr/>
        </p:nvSpPr>
        <p:spPr>
          <a:xfrm>
            <a:off x="3300038" y="2303994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508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67856" y="2209328"/>
            <a:ext cx="354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綜合損益表 </a:t>
            </a:r>
            <a:r>
              <a:rPr lang="en-US" altLang="zh-TW" dirty="0" smtClean="0">
                <a:solidFill>
                  <a:schemeClr val="bg1"/>
                </a:solidFill>
                <a:latin typeface="Century Gothic" pitchFamily="34" charset="0"/>
                <a:ea typeface="標楷體" pitchFamily="65" charset="-120"/>
              </a:rPr>
              <a:t>Income Statement</a:t>
            </a:r>
            <a:endParaRPr lang="en-US" altLang="zh-TW" dirty="0">
              <a:solidFill>
                <a:schemeClr val="bg1"/>
              </a:solidFill>
              <a:latin typeface="Century Gothic" pitchFamily="34" charset="0"/>
              <a:ea typeface="標楷體" pitchFamily="65" charset="-120"/>
            </a:endParaRPr>
          </a:p>
        </p:txBody>
      </p:sp>
      <p:sp>
        <p:nvSpPr>
          <p:cNvPr id="8" name="椭圆 20"/>
          <p:cNvSpPr/>
          <p:nvPr/>
        </p:nvSpPr>
        <p:spPr>
          <a:xfrm>
            <a:off x="3299842" y="276853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508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69221" y="2669094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資產負債表 </a:t>
            </a:r>
            <a:r>
              <a:rPr lang="en-US" altLang="zh-TW" dirty="0" smtClean="0">
                <a:solidFill>
                  <a:schemeClr val="bg1"/>
                </a:solidFill>
              </a:rPr>
              <a:t>Balance Sheet</a:t>
            </a:r>
            <a:endParaRPr lang="en-US" altLang="zh-TW" dirty="0">
              <a:solidFill>
                <a:schemeClr val="bg1"/>
              </a:solidFill>
              <a:latin typeface="Century Gothic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3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0EE42-747B-4D91-8B87-08FD7A63990A}" type="slidenum">
              <a:rPr lang="zh-TW" altLang="en-US" smtClean="0">
                <a:ea typeface="標楷體" pitchFamily="65" charset="-120"/>
              </a:rPr>
              <a:pPr/>
              <a:t>11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ea typeface="標楷體" pitchFamily="65" charset="-120"/>
              </a:rPr>
              <a:t>2019H1</a:t>
            </a:r>
            <a:r>
              <a:rPr kumimoji="1" lang="zh-TW" altLang="en-US" dirty="0" smtClean="0">
                <a:ea typeface="標楷體" pitchFamily="65" charset="-120"/>
              </a:rPr>
              <a:t>財務概況 </a:t>
            </a:r>
            <a:r>
              <a:rPr kumimoji="1" lang="en-US" altLang="zh-TW" dirty="0" smtClean="0">
                <a:ea typeface="標楷體" pitchFamily="65" charset="-120"/>
              </a:rPr>
              <a:t>FINANCIAL RESULT</a:t>
            </a:r>
            <a:endParaRPr kumimoji="1" lang="zh-TW" altLang="en-US" dirty="0"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綜合損益</a:t>
            </a:r>
            <a:r>
              <a:rPr kumimoji="1" lang="zh-TW" altLang="en-US" b="1" dirty="0" smtClean="0">
                <a:ea typeface="標楷體" pitchFamily="65" charset="-120"/>
              </a:rPr>
              <a:t>表 </a:t>
            </a:r>
            <a:r>
              <a:rPr kumimoji="1" lang="en-US" altLang="zh-TW" b="1" dirty="0" smtClean="0">
                <a:ea typeface="標楷體" pitchFamily="65" charset="-120"/>
              </a:rPr>
              <a:t>Income Statement</a:t>
            </a:r>
            <a:endParaRPr kumimoji="1" lang="en-US" altLang="zh-TW" b="1" dirty="0">
              <a:ea typeface="標楷體" pitchFamily="65" charset="-120"/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ea typeface="標楷體" pitchFamily="65" charset="-120"/>
              </a:rPr>
              <a:t>02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51520" y="843559"/>
          <a:ext cx="8280918" cy="3888432"/>
        </p:xfrm>
        <a:graphic>
          <a:graphicData uri="http://schemas.openxmlformats.org/drawingml/2006/table">
            <a:tbl>
              <a:tblPr/>
              <a:tblGrid>
                <a:gridCol w="3202334"/>
                <a:gridCol w="1269646"/>
                <a:gridCol w="1269646"/>
                <a:gridCol w="1269646"/>
                <a:gridCol w="1269646"/>
              </a:tblGrid>
              <a:tr h="5943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　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2019H1</a:t>
                      </a:r>
                      <a:endParaRPr lang="en-US" altLang="zh-TW" sz="16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2018H1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Diff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Diff(%)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</a:tr>
              <a:tr h="326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Operating Revenue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1,287,547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1,764,062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(476,515)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-27%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6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GP</a:t>
                      </a:r>
                      <a:endParaRPr lang="en-US" sz="1000" b="1" i="0" u="none" strike="noStrike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353,051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506,837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(153,786)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-30%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6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GP(%)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27.42%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28.73%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-1.31%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　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6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Operating Expenses  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281,321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311,206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(29,885)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-10%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6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Operating Profit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71,730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195,631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(123,901)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-63%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6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Non operating Income(Expenses) 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13,942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9,728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4,214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43%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6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Income(Loss) before Tax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85,672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205,359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(119,687)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-58%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6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Income Tax(Profit)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13,222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32,683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(19,461)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-60%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6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 Profit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72,450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172,676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(100,226)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-58%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61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EPS (in NT$) 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1.49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3.60 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　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1" i="0" u="none" strike="noStrike" kern="1200" dirty="0">
                          <a:solidFill>
                            <a:srgbClr val="00006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　</a:t>
                      </a: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55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0EE42-747B-4D91-8B87-08FD7A63990A}" type="slidenum">
              <a:rPr lang="zh-TW" altLang="en-US" smtClean="0">
                <a:ea typeface="標楷體" pitchFamily="65" charset="-120"/>
              </a:rPr>
              <a:pPr/>
              <a:t>12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ea typeface="標楷體" pitchFamily="65" charset="-120"/>
              </a:rPr>
              <a:t>2019H1</a:t>
            </a:r>
            <a:r>
              <a:rPr kumimoji="1" lang="zh-TW" altLang="en-US" dirty="0" smtClean="0">
                <a:ea typeface="標楷體" pitchFamily="65" charset="-120"/>
              </a:rPr>
              <a:t>財務概況 </a:t>
            </a:r>
            <a:r>
              <a:rPr kumimoji="1" lang="en-US" altLang="zh-TW" dirty="0" smtClean="0">
                <a:ea typeface="標楷體" pitchFamily="65" charset="-120"/>
              </a:rPr>
              <a:t>FINANCIAL RESULT</a:t>
            </a:r>
            <a:endParaRPr kumimoji="1" lang="zh-TW" altLang="en-US" dirty="0"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資產負債表 </a:t>
            </a:r>
            <a:r>
              <a:rPr kumimoji="1" lang="en-US" altLang="zh-TW" b="1" dirty="0" smtClean="0">
                <a:ea typeface="標楷體" pitchFamily="65" charset="-120"/>
              </a:rPr>
              <a:t>Balance Sheet  -Assets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ea typeface="標楷體" pitchFamily="65" charset="-120"/>
              </a:rPr>
              <a:t>02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79512" y="771550"/>
          <a:ext cx="8557405" cy="3816424"/>
        </p:xfrm>
        <a:graphic>
          <a:graphicData uri="http://schemas.openxmlformats.org/drawingml/2006/table">
            <a:tbl>
              <a:tblPr/>
              <a:tblGrid>
                <a:gridCol w="3621074"/>
                <a:gridCol w="1122644"/>
                <a:gridCol w="520048"/>
                <a:gridCol w="1122644"/>
                <a:gridCol w="520048"/>
                <a:gridCol w="1122644"/>
                <a:gridCol w="528303"/>
              </a:tblGrid>
              <a:tr h="3643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2019/6/30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2018/12/31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2018/6/30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64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Cash &amp; cash </a:t>
                      </a:r>
                      <a:r>
                        <a:rPr lang="en-US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equivalents</a:t>
                      </a:r>
                      <a:endParaRPr lang="en-US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632,378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38%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399,108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23%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499,561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22%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374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Financial assets at fair value </a:t>
                      </a:r>
                      <a:r>
                        <a:rPr lang="en-US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through</a:t>
                      </a:r>
                      <a:br>
                        <a:rPr lang="en-US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  profit </a:t>
                      </a:r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or loss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44,289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48,612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57,600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4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Accounts and other receivable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368,086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684,075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869,932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4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Inventory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389,402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540,091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717,951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4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Property and  equipment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43,257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48,098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37,589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4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Right-of-use </a:t>
                      </a:r>
                      <a:r>
                        <a:rPr lang="en-US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asset  </a:t>
                      </a:r>
                      <a:r>
                        <a:rPr lang="en-US" sz="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(1)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98,946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4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1" i="0" u="none" strike="noStrike" dirty="0" err="1">
                          <a:solidFill>
                            <a:srgbClr val="000066"/>
                          </a:solidFill>
                          <a:latin typeface="Calibri"/>
                        </a:rPr>
                        <a:t>Defereed</a:t>
                      </a:r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tax assets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40,690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37,608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37,125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4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Other assets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35,394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24,369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26,660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4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Total Assets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1,652,442 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1,781,961 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2,246,418 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79512" y="4659982"/>
            <a:ext cx="8217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zh-TW" sz="1000" b="1" dirty="0" smtClean="0">
                <a:solidFill>
                  <a:srgbClr val="FF0000"/>
                </a:solidFill>
              </a:rPr>
              <a:t>(1)</a:t>
            </a:r>
            <a:r>
              <a:rPr lang="en-US" altLang="zh-TW" sz="1000" b="1" dirty="0" smtClean="0">
                <a:solidFill>
                  <a:srgbClr val="002060"/>
                </a:solidFill>
              </a:rPr>
              <a:t>   IFRS 16  took effect starting  from 2019/1/1</a:t>
            </a:r>
          </a:p>
        </p:txBody>
      </p:sp>
    </p:spTree>
    <p:extLst>
      <p:ext uri="{BB962C8B-B14F-4D97-AF65-F5344CB8AC3E}">
        <p14:creationId xmlns="" xmlns:p14="http://schemas.microsoft.com/office/powerpoint/2010/main" val="15255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0EE42-747B-4D91-8B87-08FD7A63990A}" type="slidenum">
              <a:rPr lang="zh-TW" altLang="en-US" smtClean="0">
                <a:ea typeface="標楷體" pitchFamily="65" charset="-120"/>
              </a:rPr>
              <a:pPr/>
              <a:t>13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ea typeface="標楷體" pitchFamily="65" charset="-120"/>
              </a:rPr>
              <a:t>2019H1</a:t>
            </a:r>
            <a:r>
              <a:rPr kumimoji="1" lang="zh-TW" altLang="en-US" dirty="0" smtClean="0">
                <a:ea typeface="標楷體" pitchFamily="65" charset="-120"/>
              </a:rPr>
              <a:t>財務概況 </a:t>
            </a:r>
            <a:r>
              <a:rPr kumimoji="1" lang="en-US" altLang="zh-TW" dirty="0" smtClean="0">
                <a:ea typeface="標楷體" pitchFamily="65" charset="-120"/>
              </a:rPr>
              <a:t>FINANCIAL RESULT</a:t>
            </a:r>
            <a:endParaRPr kumimoji="1" lang="zh-TW" altLang="en-US" dirty="0"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資產負債表 </a:t>
            </a:r>
            <a:r>
              <a:rPr kumimoji="1" lang="en-US" altLang="zh-TW" b="1" dirty="0" smtClean="0">
                <a:ea typeface="標楷體" pitchFamily="65" charset="-120"/>
              </a:rPr>
              <a:t>Balance Sheet  - Liabilities &amp; Equity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ea typeface="標楷體" pitchFamily="65" charset="-120"/>
              </a:rPr>
              <a:t>02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9512" y="4659982"/>
            <a:ext cx="8217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zh-TW" sz="1000" b="1" dirty="0" smtClean="0">
                <a:solidFill>
                  <a:srgbClr val="FF0000"/>
                </a:solidFill>
              </a:rPr>
              <a:t>(1)</a:t>
            </a:r>
            <a:r>
              <a:rPr lang="en-US" altLang="zh-TW" sz="1000" b="1" dirty="0" smtClean="0">
                <a:solidFill>
                  <a:srgbClr val="002060"/>
                </a:solidFill>
              </a:rPr>
              <a:t>   IFRS 16  took effect starting  from 2019/1/1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7504" y="771550"/>
          <a:ext cx="8781691" cy="3888432"/>
        </p:xfrm>
        <a:graphic>
          <a:graphicData uri="http://schemas.openxmlformats.org/drawingml/2006/table">
            <a:tbl>
              <a:tblPr/>
              <a:tblGrid>
                <a:gridCol w="3715983"/>
                <a:gridCol w="1152068"/>
                <a:gridCol w="533677"/>
                <a:gridCol w="1152068"/>
                <a:gridCol w="533677"/>
                <a:gridCol w="1152068"/>
                <a:gridCol w="542150"/>
              </a:tblGrid>
              <a:tr h="2430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2019/6/30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2018/12/31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2018/6/30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Loans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65,000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150,167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Account Payable to </a:t>
                      </a:r>
                      <a:r>
                        <a:rPr lang="en-US" sz="14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related parties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222,579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14%</a:t>
                      </a:r>
                      <a:endParaRPr lang="en-US" altLang="zh-TW" sz="14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382,391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494,754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Account Payable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171,679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209,260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575,293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smtClean="0">
                          <a:solidFill>
                            <a:srgbClr val="000066"/>
                          </a:solidFill>
                          <a:latin typeface="Calibri"/>
                        </a:rPr>
                        <a:t>25%</a:t>
                      </a:r>
                      <a:endParaRPr lang="en-US" altLang="zh-TW" sz="1400" b="1" i="0" u="none" strike="noStrike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Other Payable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218,356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220,260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213,071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Lease </a:t>
                      </a:r>
                      <a:r>
                        <a:rPr lang="en-US" sz="14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liabilities  </a:t>
                      </a:r>
                      <a:r>
                        <a:rPr lang="en-US" sz="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(1)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99,159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Income Tax Payable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25,015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51,887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20,640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Other liabilities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81,174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36,588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60,344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Total Liabilities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817,962 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965,386 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1,514,269 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Ordinary shares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486,248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422,824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422,824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Capital surplus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68,262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66,202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64,108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Legal reserve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47,976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20,871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20,871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  Retain earnings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227,589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307,009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215,750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Other equity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4,405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-331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8,596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Total Equity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834,480 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816,575 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732,149 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5884" marR="5884" marT="58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55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217679" y="21854"/>
            <a:ext cx="788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418E"/>
                </a:solidFill>
                <a:latin typeface="Century Gothic" pitchFamily="34" charset="0"/>
                <a:ea typeface="方正兰亭黑_GBK"/>
              </a:rPr>
              <a:t>02</a:t>
            </a:r>
            <a:endParaRPr lang="zh-CN" altLang="en-US" sz="2400" b="1" dirty="0">
              <a:solidFill>
                <a:srgbClr val="00418E"/>
              </a:solidFill>
              <a:latin typeface="Century Gothic" pitchFamily="34" charset="0"/>
              <a:ea typeface="方正兰亭黑_GBK"/>
            </a:endParaRPr>
          </a:p>
        </p:txBody>
      </p:sp>
      <p:sp>
        <p:nvSpPr>
          <p:cNvPr id="4" name="標題 4"/>
          <p:cNvSpPr txBox="1">
            <a:spLocks/>
          </p:cNvSpPr>
          <p:nvPr/>
        </p:nvSpPr>
        <p:spPr>
          <a:xfrm>
            <a:off x="411163" y="2027238"/>
            <a:ext cx="8375650" cy="1935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TW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新細明體" charset="-120"/>
                <a:cs typeface="+mj-cs"/>
              </a:rPr>
              <a:t>THANK YOU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TW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新細明體" charset="-120"/>
                <a:cs typeface="+mj-cs"/>
              </a:rPr>
              <a:t>ATTENTION </a:t>
            </a:r>
            <a:endParaRPr kumimoji="0" lang="zh-TW" altLang="en-US" sz="40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0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0EE42-747B-4D91-8B87-08FD7A63990A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投資安全聲明</a:t>
            </a:r>
            <a:r>
              <a:rPr kumimoji="1" lang="en-US" altLang="zh-TW" b="1" dirty="0" smtClean="0"/>
              <a:t>Safe Harbor Notice</a:t>
            </a:r>
            <a:endParaRPr kumimoji="1" lang="zh-TW" altLang="en-US" b="1" dirty="0" smtClean="0"/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BB8A5103-E5C3-A540-B1F0-BE7184282568}"/>
              </a:ext>
            </a:extLst>
          </p:cNvPr>
          <p:cNvSpPr txBox="1"/>
          <p:nvPr/>
        </p:nvSpPr>
        <p:spPr>
          <a:xfrm>
            <a:off x="991680" y="1245768"/>
            <a:ext cx="734481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本簡報及同時發佈之相關訊息內容，除簡報內之歷史資訊外，簡報事項係屬前瞻性說明。前瞻性說明受到風險及不確定性因素影響，可能造成公司實際業績及成果與前瞻性說明有顯著差異。這些風險及不確定性因素包括國際經濟狀況、市場需求變化、商業環境、上下游供應鏈、競爭行為、獲取和開發特殊項目的能力、資金運作能力、消費者變化、商業消費習慣、匯率波動、及其他各種本公司不能完全控制或根本不能控制的風險因素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49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0"/>
          <p:cNvSpPr/>
          <p:nvPr/>
        </p:nvSpPr>
        <p:spPr>
          <a:xfrm>
            <a:off x="3784142" y="1971684"/>
            <a:ext cx="216024" cy="216024"/>
          </a:xfrm>
          <a:prstGeom prst="ellipse">
            <a:avLst/>
          </a:prstGeom>
          <a:solidFill>
            <a:srgbClr val="00418E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" name="矩形 4"/>
          <p:cNvSpPr/>
          <p:nvPr/>
        </p:nvSpPr>
        <p:spPr>
          <a:xfrm>
            <a:off x="4067942" y="1779662"/>
            <a:ext cx="4716356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rgbClr val="00418E"/>
                </a:solidFill>
              </a:rPr>
              <a:t>01</a:t>
            </a:r>
            <a:r>
              <a:rPr lang="en-US" altLang="zh-CN" b="1" dirty="0" smtClean="0">
                <a:solidFill>
                  <a:srgbClr val="00418E"/>
                </a:solidFill>
                <a:latin typeface="Century Gothic" pitchFamily="34" charset="0"/>
              </a:rPr>
              <a:t>.   </a:t>
            </a:r>
            <a:r>
              <a:rPr lang="zh-CN" altLang="en-US" b="1" dirty="0" smtClean="0">
                <a:solidFill>
                  <a:srgbClr val="00418E"/>
                </a:solidFill>
                <a:latin typeface="標楷體" pitchFamily="65" charset="-120"/>
                <a:ea typeface="標楷體" pitchFamily="65" charset="-120"/>
              </a:rPr>
              <a:t>公司簡介</a:t>
            </a:r>
            <a:r>
              <a:rPr lang="zh-TW" altLang="en-US" b="1" dirty="0" smtClean="0">
                <a:solidFill>
                  <a:srgbClr val="00418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00418E"/>
                </a:solidFill>
                <a:latin typeface="Century Gothic" pitchFamily="34" charset="0"/>
              </a:rPr>
              <a:t>COMPANY INTRODUCTION</a:t>
            </a:r>
            <a:endParaRPr lang="en-US" altLang="zh-CN" dirty="0">
              <a:solidFill>
                <a:srgbClr val="00418E"/>
              </a:solidFill>
              <a:latin typeface="Century Gothic" pitchFamily="34" charset="0"/>
            </a:endParaRPr>
          </a:p>
        </p:txBody>
      </p:sp>
      <p:sp>
        <p:nvSpPr>
          <p:cNvPr id="6" name="椭圆 20">
            <a:extLst>
              <a:ext uri="{FF2B5EF4-FFF2-40B4-BE49-F238E27FC236}">
                <a16:creationId xmlns="" xmlns:a16="http://schemas.microsoft.com/office/drawing/2014/main" id="{FA46CB6B-653D-1043-8A86-E519D5E6E59F}"/>
              </a:ext>
            </a:extLst>
          </p:cNvPr>
          <p:cNvSpPr/>
          <p:nvPr/>
        </p:nvSpPr>
        <p:spPr>
          <a:xfrm>
            <a:off x="3784142" y="2763772"/>
            <a:ext cx="216024" cy="216024"/>
          </a:xfrm>
          <a:prstGeom prst="ellipse">
            <a:avLst/>
          </a:prstGeom>
          <a:solidFill>
            <a:srgbClr val="00418E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4095436" y="2576510"/>
            <a:ext cx="47227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rgbClr val="00418E"/>
                </a:solidFill>
              </a:rPr>
              <a:t>02</a:t>
            </a:r>
            <a:r>
              <a:rPr lang="en-US" altLang="zh-CN" b="1" dirty="0" smtClean="0">
                <a:solidFill>
                  <a:srgbClr val="00418E"/>
                </a:solidFill>
                <a:latin typeface="Century Gothic" pitchFamily="34" charset="0"/>
              </a:rPr>
              <a:t>.   2019H1</a:t>
            </a:r>
            <a:r>
              <a:rPr lang="zh-TW" altLang="en-US" b="1" dirty="0" smtClean="0">
                <a:solidFill>
                  <a:srgbClr val="00418E"/>
                </a:solidFill>
                <a:latin typeface="Century Gothic" pitchFamily="34" charset="0"/>
              </a:rPr>
              <a:t>財務概況</a:t>
            </a:r>
            <a:r>
              <a:rPr lang="zh-TW" altLang="en-US" b="1" dirty="0" smtClean="0">
                <a:solidFill>
                  <a:srgbClr val="00418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00418E"/>
                </a:solidFill>
                <a:latin typeface="Century Gothic" pitchFamily="34" charset="0"/>
              </a:rPr>
              <a:t>FINANCIAL RESULT</a:t>
            </a:r>
            <a:r>
              <a:rPr lang="zh-TW" altLang="en-US" dirty="0" smtClean="0">
                <a:solidFill>
                  <a:srgbClr val="00418E"/>
                </a:solidFill>
                <a:latin typeface="Century Gothic" pitchFamily="34" charset="0"/>
              </a:rPr>
              <a:t> </a:t>
            </a:r>
            <a:endParaRPr lang="en-US" altLang="zh-CN" dirty="0">
              <a:solidFill>
                <a:srgbClr val="0041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1840" y="1635646"/>
            <a:ext cx="5716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公司簡介 </a:t>
            </a:r>
            <a:r>
              <a:rPr lang="en-US" altLang="zh-CN" sz="2400" b="1" dirty="0">
                <a:solidFill>
                  <a:schemeClr val="bg1"/>
                </a:solidFill>
                <a:latin typeface="Century Gothic" pitchFamily="34" charset="0"/>
              </a:rPr>
              <a:t>COMPANY INTRODUCTION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30832" y="2258909"/>
            <a:ext cx="454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公司基本資料 </a:t>
            </a:r>
            <a:r>
              <a:rPr lang="en-US" altLang="zh-CN" dirty="0">
                <a:solidFill>
                  <a:schemeClr val="bg1"/>
                </a:solidFill>
                <a:latin typeface="Century Gothic" pitchFamily="34" charset="0"/>
              </a:rPr>
              <a:t>COMPANY INFORMATION</a:t>
            </a: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835696" y="1923678"/>
            <a:ext cx="788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Century Gothic" pitchFamily="34" charset="0"/>
                <a:ea typeface="方正兰亭黑_GBK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Century Gothic" pitchFamily="34" charset="0"/>
              <a:ea typeface="方正兰亭黑_GBK"/>
            </a:endParaRPr>
          </a:p>
        </p:txBody>
      </p:sp>
      <p:sp>
        <p:nvSpPr>
          <p:cNvPr id="9" name="椭圆 20"/>
          <p:cNvSpPr/>
          <p:nvPr/>
        </p:nvSpPr>
        <p:spPr>
          <a:xfrm>
            <a:off x="3300038" y="23407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椭圆 20"/>
          <p:cNvSpPr/>
          <p:nvPr/>
        </p:nvSpPr>
        <p:spPr>
          <a:xfrm>
            <a:off x="3300038" y="2797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508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矩形 11"/>
          <p:cNvSpPr/>
          <p:nvPr/>
        </p:nvSpPr>
        <p:spPr>
          <a:xfrm>
            <a:off x="3551638" y="2702534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公司沿革 </a:t>
            </a:r>
            <a:r>
              <a:rPr lang="en-US" altLang="zh-TW" dirty="0">
                <a:solidFill>
                  <a:schemeClr val="bg1"/>
                </a:solidFill>
                <a:latin typeface="Century Gothic" pitchFamily="34" charset="0"/>
              </a:rPr>
              <a:t>KEY MILESTONES</a:t>
            </a:r>
          </a:p>
        </p:txBody>
      </p:sp>
      <p:sp>
        <p:nvSpPr>
          <p:cNvPr id="13" name="矩形 12"/>
          <p:cNvSpPr/>
          <p:nvPr/>
        </p:nvSpPr>
        <p:spPr>
          <a:xfrm>
            <a:off x="3551638" y="3163388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集團組織 </a:t>
            </a:r>
            <a:r>
              <a:rPr lang="en-US" altLang="zh-TW" dirty="0">
                <a:solidFill>
                  <a:schemeClr val="bg1"/>
                </a:solidFill>
                <a:latin typeface="Century Gothic" pitchFamily="34" charset="0"/>
              </a:rPr>
              <a:t>GROUP ORGANIZATION</a:t>
            </a:r>
          </a:p>
        </p:txBody>
      </p:sp>
      <p:sp>
        <p:nvSpPr>
          <p:cNvPr id="15" name="椭圆 20"/>
          <p:cNvSpPr/>
          <p:nvPr/>
        </p:nvSpPr>
        <p:spPr>
          <a:xfrm>
            <a:off x="3300038" y="32537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508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3575195" y="4043324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公司定位 </a:t>
            </a:r>
            <a:r>
              <a:rPr lang="en-US" altLang="zh-TW" dirty="0" smtClean="0">
                <a:solidFill>
                  <a:schemeClr val="bg1"/>
                </a:solidFill>
                <a:latin typeface="Century Gothic" pitchFamily="34" charset="0"/>
              </a:rPr>
              <a:t>COMPANY POSITIONING</a:t>
            </a:r>
            <a:endParaRPr lang="en-US" altLang="zh-TW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椭圆 20"/>
          <p:cNvSpPr/>
          <p:nvPr/>
        </p:nvSpPr>
        <p:spPr>
          <a:xfrm>
            <a:off x="3300038" y="3710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508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椭圆 20"/>
          <p:cNvSpPr/>
          <p:nvPr/>
        </p:nvSpPr>
        <p:spPr>
          <a:xfrm>
            <a:off x="3307314" y="412620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508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4AB46DFF-0C59-4C40-920F-2EE9404A5198}"/>
              </a:ext>
            </a:extLst>
          </p:cNvPr>
          <p:cNvSpPr/>
          <p:nvPr/>
        </p:nvSpPr>
        <p:spPr>
          <a:xfrm>
            <a:off x="3570516" y="3615563"/>
            <a:ext cx="3549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產品領域 </a:t>
            </a:r>
            <a:r>
              <a:rPr lang="en-US" altLang="zh-TW" dirty="0">
                <a:solidFill>
                  <a:schemeClr val="bg1"/>
                </a:solidFill>
                <a:latin typeface="Century Gothic" pitchFamily="34" charset="0"/>
              </a:rPr>
              <a:t>PRODUCT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7574"/>
            <a:ext cx="50040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0EE42-747B-4D91-8B87-08FD7A63990A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標楷體" pitchFamily="65" charset="-120"/>
                <a:ea typeface="標楷體" pitchFamily="65" charset="-120"/>
              </a:rPr>
              <a:t>公司簡介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dirty="0"/>
              <a:t>COMPANY INTRODUCTION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zh-CN" altLang="en-US" b="1" dirty="0">
                <a:latin typeface="標楷體" pitchFamily="65" charset="-120"/>
                <a:ea typeface="標楷體" pitchFamily="65" charset="-120"/>
              </a:rPr>
              <a:t>公司基本資料</a:t>
            </a:r>
            <a:r>
              <a:rPr kumimoji="1"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b="1" dirty="0"/>
              <a:t>COMPANY INFORMATION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BB8A5103-E5C3-A540-B1F0-BE7184282568}"/>
              </a:ext>
            </a:extLst>
          </p:cNvPr>
          <p:cNvSpPr txBox="1"/>
          <p:nvPr/>
        </p:nvSpPr>
        <p:spPr>
          <a:xfrm>
            <a:off x="107504" y="1419622"/>
            <a:ext cx="705678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成立時間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1990</a:t>
            </a:r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年</a:t>
            </a:r>
            <a:r>
              <a:rPr kumimoji="1" lang="en-US" altLang="zh-CN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4</a:t>
            </a:r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月</a:t>
            </a:r>
            <a:endParaRPr kumimoji="1" lang="en-US" altLang="zh-CN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董事長</a:t>
            </a:r>
            <a:r>
              <a:rPr kumimoji="1" lang="en-US" altLang="zh-CN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	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任冠生</a:t>
            </a:r>
            <a:endParaRPr kumimoji="1" lang="en-US" altLang="zh-TW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總經理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	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邱裕昌</a:t>
            </a:r>
            <a:endParaRPr kumimoji="1" lang="en-US" altLang="zh-TW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實收資本額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</a:t>
            </a:r>
            <a:r>
              <a:rPr kumimoji="1" lang="en-US" altLang="zh-TW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NT$</a:t>
            </a:r>
            <a:r>
              <a:rPr kumimoji="1" lang="en-US" altLang="zh-CN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486,248,270</a:t>
            </a:r>
            <a:r>
              <a:rPr kumimoji="1" lang="zh-TW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 </a:t>
            </a:r>
            <a:endParaRPr kumimoji="1"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員工人數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≈ </a:t>
            </a:r>
            <a:r>
              <a:rPr kumimoji="1" lang="en-US" altLang="zh-TW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201</a:t>
            </a:r>
            <a:r>
              <a:rPr kumimoji="1" lang="zh-CN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人</a:t>
            </a:r>
            <a:endParaRPr kumimoji="1" lang="en-US" altLang="zh-CN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研發人員比例</a:t>
            </a:r>
            <a:r>
              <a:rPr kumimoji="1" lang="en-US" altLang="zh-CN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≈ 50%</a:t>
            </a:r>
          </a:p>
          <a:p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營業項目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光通訊中繼設</a:t>
            </a:r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備</a:t>
            </a:r>
            <a:r>
              <a:rPr kumimoji="1" lang="en-US" altLang="zh-CN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 </a:t>
            </a:r>
          </a:p>
          <a:p>
            <a:r>
              <a:rPr kumimoji="1" lang="en-US" altLang="zh-CN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	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高速</a:t>
            </a:r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寬頻用戶設備</a:t>
            </a:r>
            <a:endParaRPr kumimoji="1" lang="en-US" altLang="zh-CN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	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智慧</a:t>
            </a:r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家庭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解決</a:t>
            </a:r>
            <a:r>
              <a:rPr kumimoji="1" lang="zh-TW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方案</a:t>
            </a:r>
            <a:endParaRPr kumimoji="1" lang="en-US" altLang="zh-CN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9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圖表 46">
            <a:extLst>
              <a:ext uri="{FF2B5EF4-FFF2-40B4-BE49-F238E27FC236}">
                <a16:creationId xmlns="" xmlns:a16="http://schemas.microsoft.com/office/drawing/2014/main" id="{5533835E-61F1-0640-8C01-71588EA4D4B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69399159"/>
              </p:ext>
            </p:extLst>
          </p:nvPr>
        </p:nvGraphicFramePr>
        <p:xfrm>
          <a:off x="107505" y="2283718"/>
          <a:ext cx="8784976" cy="90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直接连接符 49">
            <a:extLst>
              <a:ext uri="{FF2B5EF4-FFF2-40B4-BE49-F238E27FC236}">
                <a16:creationId xmlns="" xmlns:a16="http://schemas.microsoft.com/office/drawing/2014/main" id="{7C24F1CE-4139-BB49-A866-F46947516461}"/>
              </a:ext>
            </a:extLst>
          </p:cNvPr>
          <p:cNvCxnSpPr>
            <a:cxnSpLocks/>
          </p:cNvCxnSpPr>
          <p:nvPr/>
        </p:nvCxnSpPr>
        <p:spPr>
          <a:xfrm>
            <a:off x="6476121" y="3325272"/>
            <a:ext cx="0" cy="686638"/>
          </a:xfrm>
          <a:prstGeom prst="line">
            <a:avLst/>
          </a:prstGeom>
          <a:ln>
            <a:solidFill>
              <a:srgbClr val="0041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49">
            <a:extLst>
              <a:ext uri="{FF2B5EF4-FFF2-40B4-BE49-F238E27FC236}">
                <a16:creationId xmlns="" xmlns:a16="http://schemas.microsoft.com/office/drawing/2014/main" id="{CE922ADE-2958-C943-9F04-998AA37D9AF7}"/>
              </a:ext>
            </a:extLst>
          </p:cNvPr>
          <p:cNvCxnSpPr>
            <a:cxnSpLocks/>
          </p:cNvCxnSpPr>
          <p:nvPr/>
        </p:nvCxnSpPr>
        <p:spPr>
          <a:xfrm>
            <a:off x="3623045" y="3322357"/>
            <a:ext cx="0" cy="689553"/>
          </a:xfrm>
          <a:prstGeom prst="line">
            <a:avLst/>
          </a:prstGeom>
          <a:ln>
            <a:solidFill>
              <a:srgbClr val="0041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0EE42-747B-4D91-8B87-08FD7A63990A}" type="slidenum">
              <a:rPr lang="zh-TW" altLang="en-US" smtClean="0">
                <a:ea typeface="標楷體" pitchFamily="65" charset="-120"/>
              </a:rPr>
              <a:pPr/>
              <a:t>6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標楷體" pitchFamily="65" charset="-120"/>
                <a:ea typeface="標楷體" pitchFamily="65" charset="-120"/>
              </a:rPr>
              <a:t>公司簡介</a:t>
            </a:r>
            <a:r>
              <a:rPr kumimoji="1" lang="zh-TW" altLang="en-US" dirty="0">
                <a:ea typeface="標楷體" pitchFamily="65" charset="-120"/>
              </a:rPr>
              <a:t> </a:t>
            </a:r>
            <a:r>
              <a:rPr kumimoji="1" lang="en-US" altLang="zh-TW" dirty="0">
                <a:ea typeface="標楷體" pitchFamily="65" charset="-120"/>
              </a:rPr>
              <a:t>COMPANY INTRODUCTION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zh-CN" altLang="en-US" b="1" dirty="0">
                <a:latin typeface="標楷體" pitchFamily="65" charset="-120"/>
                <a:ea typeface="標楷體" pitchFamily="65" charset="-120"/>
              </a:rPr>
              <a:t>公司沿革</a:t>
            </a:r>
            <a:r>
              <a:rPr kumimoji="1" lang="en-US" altLang="zh-TW" b="1" dirty="0">
                <a:ea typeface="標楷體" pitchFamily="65" charset="-120"/>
              </a:rPr>
              <a:t> KEY MILESTONES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ea typeface="標楷體" pitchFamily="65" charset="-120"/>
              </a:rPr>
              <a:t>01</a:t>
            </a:r>
            <a:endParaRPr lang="zh-TW" altLang="en-US" dirty="0">
              <a:ea typeface="標楷體" pitchFamily="65" charset="-120"/>
            </a:endParaRPr>
          </a:p>
        </p:txBody>
      </p:sp>
      <p:cxnSp>
        <p:nvCxnSpPr>
          <p:cNvPr id="6" name="直接连接符 49">
            <a:extLst>
              <a:ext uri="{FF2B5EF4-FFF2-40B4-BE49-F238E27FC236}">
                <a16:creationId xmlns="" xmlns:a16="http://schemas.microsoft.com/office/drawing/2014/main" id="{C5D2A045-BD5D-F74B-8A21-7D3421F74D06}"/>
              </a:ext>
            </a:extLst>
          </p:cNvPr>
          <p:cNvCxnSpPr>
            <a:cxnSpLocks/>
          </p:cNvCxnSpPr>
          <p:nvPr/>
        </p:nvCxnSpPr>
        <p:spPr>
          <a:xfrm flipH="1">
            <a:off x="518786" y="3313051"/>
            <a:ext cx="1" cy="698859"/>
          </a:xfrm>
          <a:prstGeom prst="line">
            <a:avLst/>
          </a:prstGeom>
          <a:ln>
            <a:solidFill>
              <a:srgbClr val="0041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53">
            <a:extLst>
              <a:ext uri="{FF2B5EF4-FFF2-40B4-BE49-F238E27FC236}">
                <a16:creationId xmlns="" xmlns:a16="http://schemas.microsoft.com/office/drawing/2014/main" id="{19267247-CF17-FF43-97C0-7E03AE49F308}"/>
              </a:ext>
            </a:extLst>
          </p:cNvPr>
          <p:cNvCxnSpPr>
            <a:cxnSpLocks/>
          </p:cNvCxnSpPr>
          <p:nvPr/>
        </p:nvCxnSpPr>
        <p:spPr>
          <a:xfrm>
            <a:off x="5078185" y="3313051"/>
            <a:ext cx="0" cy="698859"/>
          </a:xfrm>
          <a:prstGeom prst="line">
            <a:avLst/>
          </a:prstGeom>
          <a:ln>
            <a:solidFill>
              <a:srgbClr val="0041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42">
            <a:extLst>
              <a:ext uri="{FF2B5EF4-FFF2-40B4-BE49-F238E27FC236}">
                <a16:creationId xmlns="" xmlns:a16="http://schemas.microsoft.com/office/drawing/2014/main" id="{B87D9CCD-C077-A14B-839F-088B9165FD97}"/>
              </a:ext>
            </a:extLst>
          </p:cNvPr>
          <p:cNvCxnSpPr>
            <a:cxnSpLocks/>
          </p:cNvCxnSpPr>
          <p:nvPr/>
        </p:nvCxnSpPr>
        <p:spPr>
          <a:xfrm flipV="1">
            <a:off x="363599" y="3313051"/>
            <a:ext cx="8636386" cy="6289"/>
          </a:xfrm>
          <a:prstGeom prst="straightConnector1">
            <a:avLst/>
          </a:prstGeom>
          <a:ln>
            <a:solidFill>
              <a:srgbClr val="00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45">
            <a:extLst>
              <a:ext uri="{FF2B5EF4-FFF2-40B4-BE49-F238E27FC236}">
                <a16:creationId xmlns="" xmlns:a16="http://schemas.microsoft.com/office/drawing/2014/main" id="{FDDFEB9F-1EF9-B646-83B7-8E9D1A35D658}"/>
              </a:ext>
            </a:extLst>
          </p:cNvPr>
          <p:cNvSpPr/>
          <p:nvPr/>
        </p:nvSpPr>
        <p:spPr>
          <a:xfrm>
            <a:off x="323529" y="3117794"/>
            <a:ext cx="390517" cy="390517"/>
          </a:xfrm>
          <a:prstGeom prst="ellipse">
            <a:avLst/>
          </a:prstGeom>
          <a:solidFill>
            <a:srgbClr val="00418E"/>
          </a:solidFill>
          <a:ln>
            <a:noFill/>
          </a:ln>
          <a:effectLst>
            <a:outerShdw blurRad="1270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prstClr val="white"/>
                </a:solidFill>
                <a:latin typeface="Century Gothic" pitchFamily="34" charset="0"/>
                <a:ea typeface="標楷體" pitchFamily="65" charset="-120"/>
              </a:rPr>
              <a:t>1</a:t>
            </a:r>
            <a:endParaRPr lang="zh-CN" altLang="en-US" sz="1200" b="1" dirty="0">
              <a:solidFill>
                <a:prstClr val="white"/>
              </a:solidFill>
              <a:latin typeface="Century Gothic" pitchFamily="34" charset="0"/>
              <a:ea typeface="標楷體" pitchFamily="65" charset="-120"/>
            </a:endParaRPr>
          </a:p>
        </p:txBody>
      </p:sp>
      <p:sp>
        <p:nvSpPr>
          <p:cNvPr id="15" name="椭圆 46">
            <a:extLst>
              <a:ext uri="{FF2B5EF4-FFF2-40B4-BE49-F238E27FC236}">
                <a16:creationId xmlns="" xmlns:a16="http://schemas.microsoft.com/office/drawing/2014/main" id="{78DB4FC2-C12F-DF4E-A3D2-A065AE558C12}"/>
              </a:ext>
            </a:extLst>
          </p:cNvPr>
          <p:cNvSpPr/>
          <p:nvPr/>
        </p:nvSpPr>
        <p:spPr>
          <a:xfrm>
            <a:off x="3442799" y="3129229"/>
            <a:ext cx="390517" cy="390517"/>
          </a:xfrm>
          <a:prstGeom prst="ellipse">
            <a:avLst/>
          </a:prstGeom>
          <a:solidFill>
            <a:srgbClr val="00418E"/>
          </a:solidFill>
          <a:ln>
            <a:noFill/>
          </a:ln>
          <a:effectLst>
            <a:outerShdw blurRad="1270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prstClr val="white"/>
                </a:solidFill>
                <a:latin typeface="Century Gothic" pitchFamily="34" charset="0"/>
                <a:ea typeface="標楷體" pitchFamily="65" charset="-120"/>
              </a:rPr>
              <a:t>2</a:t>
            </a:r>
            <a:endParaRPr lang="zh-CN" altLang="en-US" sz="1200" b="1" dirty="0">
              <a:solidFill>
                <a:prstClr val="white"/>
              </a:solidFill>
              <a:latin typeface="Century Gothic" pitchFamily="34" charset="0"/>
              <a:ea typeface="標楷體" pitchFamily="65" charset="-120"/>
            </a:endParaRPr>
          </a:p>
        </p:txBody>
      </p:sp>
      <p:sp>
        <p:nvSpPr>
          <p:cNvPr id="16" name="椭圆 47">
            <a:extLst>
              <a:ext uri="{FF2B5EF4-FFF2-40B4-BE49-F238E27FC236}">
                <a16:creationId xmlns="" xmlns:a16="http://schemas.microsoft.com/office/drawing/2014/main" id="{28D5355C-F509-154A-BAD4-D1A4E5D9AA05}"/>
              </a:ext>
            </a:extLst>
          </p:cNvPr>
          <p:cNvSpPr/>
          <p:nvPr/>
        </p:nvSpPr>
        <p:spPr>
          <a:xfrm>
            <a:off x="4882929" y="3117793"/>
            <a:ext cx="390517" cy="390517"/>
          </a:xfrm>
          <a:prstGeom prst="ellipse">
            <a:avLst/>
          </a:prstGeom>
          <a:solidFill>
            <a:srgbClr val="00418E"/>
          </a:solidFill>
          <a:ln>
            <a:noFill/>
          </a:ln>
          <a:effectLst>
            <a:outerShdw blurRad="1270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prstClr val="white"/>
                </a:solidFill>
                <a:latin typeface="Century Gothic" pitchFamily="34" charset="0"/>
                <a:ea typeface="標楷體" pitchFamily="65" charset="-120"/>
              </a:rPr>
              <a:t>3</a:t>
            </a:r>
            <a:endParaRPr lang="zh-CN" altLang="en-US" sz="1200" b="1" dirty="0">
              <a:solidFill>
                <a:prstClr val="white"/>
              </a:solidFill>
              <a:latin typeface="Century Gothic" pitchFamily="34" charset="0"/>
              <a:ea typeface="標楷體" pitchFamily="65" charset="-120"/>
            </a:endParaRPr>
          </a:p>
        </p:txBody>
      </p:sp>
      <p:sp>
        <p:nvSpPr>
          <p:cNvPr id="17" name="椭圆 48">
            <a:extLst>
              <a:ext uri="{FF2B5EF4-FFF2-40B4-BE49-F238E27FC236}">
                <a16:creationId xmlns="" xmlns:a16="http://schemas.microsoft.com/office/drawing/2014/main" id="{585BD260-7985-A542-AE82-46E419E90C37}"/>
              </a:ext>
            </a:extLst>
          </p:cNvPr>
          <p:cNvSpPr/>
          <p:nvPr/>
        </p:nvSpPr>
        <p:spPr>
          <a:xfrm>
            <a:off x="6283903" y="3148825"/>
            <a:ext cx="390517" cy="390517"/>
          </a:xfrm>
          <a:prstGeom prst="ellipse">
            <a:avLst/>
          </a:prstGeom>
          <a:solidFill>
            <a:srgbClr val="00418E"/>
          </a:solidFill>
          <a:ln>
            <a:noFill/>
          </a:ln>
          <a:effectLst>
            <a:outerShdw blurRad="1270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prstClr val="white"/>
                </a:solidFill>
                <a:latin typeface="Century Gothic" pitchFamily="34" charset="0"/>
                <a:ea typeface="標楷體" pitchFamily="65" charset="-120"/>
              </a:rPr>
              <a:t>4</a:t>
            </a:r>
            <a:endParaRPr lang="zh-CN" altLang="en-US" sz="1200" b="1">
              <a:solidFill>
                <a:prstClr val="white"/>
              </a:solidFill>
              <a:latin typeface="Century Gothic" pitchFamily="34" charset="0"/>
              <a:ea typeface="標楷體" pitchFamily="65" charset="-120"/>
            </a:endParaRP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>
            <a:extLst>
              <a:ext uri="{FF2B5EF4-FFF2-40B4-BE49-F238E27FC236}">
                <a16:creationId xmlns="" xmlns:a16="http://schemas.microsoft.com/office/drawing/2014/main" id="{A1F36D25-B777-6F40-B703-F5F43E3C9239}"/>
              </a:ext>
            </a:extLst>
          </p:cNvPr>
          <p:cNvSpPr/>
          <p:nvPr/>
        </p:nvSpPr>
        <p:spPr>
          <a:xfrm flipH="1">
            <a:off x="-108521" y="4136762"/>
            <a:ext cx="165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1990</a:t>
            </a:r>
          </a:p>
          <a:p>
            <a:pPr algn="ctr"/>
            <a:r>
              <a:rPr lang="zh-CN" altLang="en-US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成立康全電訊公司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>
            <a:extLst>
              <a:ext uri="{FF2B5EF4-FFF2-40B4-BE49-F238E27FC236}">
                <a16:creationId xmlns="" xmlns:a16="http://schemas.microsoft.com/office/drawing/2014/main" id="{D539F967-3990-9D44-9D61-C44CEEFC055D}"/>
              </a:ext>
            </a:extLst>
          </p:cNvPr>
          <p:cNvSpPr/>
          <p:nvPr/>
        </p:nvSpPr>
        <p:spPr>
          <a:xfrm flipH="1">
            <a:off x="4283969" y="4137342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2006</a:t>
            </a:r>
          </a:p>
          <a:p>
            <a:pPr algn="ctr"/>
            <a:r>
              <a:rPr lang="zh-CN" altLang="en-US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設立西班牙</a:t>
            </a:r>
            <a:r>
              <a:rPr lang="zh-TW" altLang="en-US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子</a:t>
            </a:r>
            <a:r>
              <a:rPr lang="zh-CN" altLang="en-US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公司</a:t>
            </a:r>
            <a:endParaRPr lang="en-US" altLang="zh-CN" sz="1400" b="1" dirty="0">
              <a:solidFill>
                <a:srgbClr val="00418E"/>
              </a:solidFill>
              <a:latin typeface="Century Gothic" pitchFamily="34" charset="0"/>
              <a:ea typeface="標楷體" pitchFamily="65" charset="-120"/>
            </a:endParaRPr>
          </a:p>
          <a:p>
            <a:pPr algn="ctr"/>
            <a:r>
              <a:rPr lang="zh-TW" altLang="en-US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設立捷克子公司</a:t>
            </a:r>
            <a:endParaRPr lang="zh-CN" altLang="en-US" sz="1400" b="1" dirty="0">
              <a:solidFill>
                <a:srgbClr val="00418E"/>
              </a:solidFill>
              <a:latin typeface="Century Gothic" pitchFamily="34" charset="0"/>
              <a:ea typeface="標楷體" pitchFamily="65" charset="-120"/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>
            <a:extLst>
              <a:ext uri="{FF2B5EF4-FFF2-40B4-BE49-F238E27FC236}">
                <a16:creationId xmlns="" xmlns:a16="http://schemas.microsoft.com/office/drawing/2014/main" id="{9955397D-CC3E-F849-96E9-61623C21D2A8}"/>
              </a:ext>
            </a:extLst>
          </p:cNvPr>
          <p:cNvSpPr/>
          <p:nvPr/>
        </p:nvSpPr>
        <p:spPr>
          <a:xfrm flipH="1">
            <a:off x="2920137" y="4155926"/>
            <a:ext cx="1435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2001</a:t>
            </a:r>
          </a:p>
          <a:p>
            <a:pPr algn="ctr"/>
            <a:r>
              <a:rPr lang="zh-CN" altLang="en-US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設立北美子公司</a:t>
            </a: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>
            <a:extLst>
              <a:ext uri="{FF2B5EF4-FFF2-40B4-BE49-F238E27FC236}">
                <a16:creationId xmlns="" xmlns:a16="http://schemas.microsoft.com/office/drawing/2014/main" id="{FB9AED52-8E0B-7D49-8ED6-C003828C7825}"/>
              </a:ext>
            </a:extLst>
          </p:cNvPr>
          <p:cNvSpPr/>
          <p:nvPr/>
        </p:nvSpPr>
        <p:spPr>
          <a:xfrm flipH="1">
            <a:off x="5771841" y="4155926"/>
            <a:ext cx="168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2011</a:t>
            </a:r>
          </a:p>
          <a:p>
            <a:pPr algn="ctr"/>
            <a:r>
              <a:rPr lang="zh-CN" altLang="en-US" sz="1400" b="1" dirty="0">
                <a:solidFill>
                  <a:srgbClr val="00418E"/>
                </a:solidFill>
                <a:latin typeface="Century Gothic" pitchFamily="34" charset="0"/>
                <a:ea typeface="標楷體" pitchFamily="65" charset="-120"/>
              </a:rPr>
              <a:t>併入訊舟科技集團</a:t>
            </a:r>
            <a:endParaRPr lang="en-US" altLang="zh-CN" sz="1400" b="1" dirty="0">
              <a:solidFill>
                <a:srgbClr val="00418E"/>
              </a:solidFill>
              <a:latin typeface="Century Gothic" pitchFamily="34" charset="0"/>
              <a:ea typeface="標楷體" pitchFamily="65" charset="-120"/>
            </a:endParaRPr>
          </a:p>
        </p:txBody>
      </p:sp>
      <p:sp>
        <p:nvSpPr>
          <p:cNvPr id="50" name="五邊形 49">
            <a:extLst>
              <a:ext uri="{FF2B5EF4-FFF2-40B4-BE49-F238E27FC236}">
                <a16:creationId xmlns="" xmlns:a16="http://schemas.microsoft.com/office/drawing/2014/main" id="{60A461DB-C1B5-A440-A7CD-86B00D5712CC}"/>
              </a:ext>
            </a:extLst>
          </p:cNvPr>
          <p:cNvSpPr/>
          <p:nvPr/>
        </p:nvSpPr>
        <p:spPr>
          <a:xfrm>
            <a:off x="518786" y="2427734"/>
            <a:ext cx="4485261" cy="432048"/>
          </a:xfrm>
          <a:prstGeom prst="homePlat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solidFill>
                  <a:schemeClr val="tx2"/>
                </a:solidFill>
              </a:rPr>
              <a:t>電信局端設備</a:t>
            </a:r>
          </a:p>
        </p:txBody>
      </p:sp>
      <p:sp>
        <p:nvSpPr>
          <p:cNvPr id="53" name="五邊形 52">
            <a:extLst>
              <a:ext uri="{FF2B5EF4-FFF2-40B4-BE49-F238E27FC236}">
                <a16:creationId xmlns="" xmlns:a16="http://schemas.microsoft.com/office/drawing/2014/main" id="{0DC0B183-1DFC-A44C-81DF-D4C559628446}"/>
              </a:ext>
            </a:extLst>
          </p:cNvPr>
          <p:cNvSpPr/>
          <p:nvPr/>
        </p:nvSpPr>
        <p:spPr>
          <a:xfrm>
            <a:off x="3203849" y="1856228"/>
            <a:ext cx="5798408" cy="432048"/>
          </a:xfrm>
          <a:prstGeom prst="homePlat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solidFill>
                  <a:schemeClr val="tx2"/>
                </a:solidFill>
              </a:rPr>
              <a:t>高速寬頻用戶設備</a:t>
            </a:r>
          </a:p>
        </p:txBody>
      </p:sp>
      <p:sp>
        <p:nvSpPr>
          <p:cNvPr id="54" name="五邊形 53">
            <a:extLst>
              <a:ext uri="{FF2B5EF4-FFF2-40B4-BE49-F238E27FC236}">
                <a16:creationId xmlns="" xmlns:a16="http://schemas.microsoft.com/office/drawing/2014/main" id="{AB558EEA-5144-1C4A-AFF1-D66CCB9AE3C7}"/>
              </a:ext>
            </a:extLst>
          </p:cNvPr>
          <p:cNvSpPr/>
          <p:nvPr/>
        </p:nvSpPr>
        <p:spPr>
          <a:xfrm>
            <a:off x="5364087" y="1255758"/>
            <a:ext cx="3635897" cy="432048"/>
          </a:xfrm>
          <a:prstGeom prst="homePlat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solidFill>
                  <a:schemeClr val="tx2"/>
                </a:solidFill>
              </a:rPr>
              <a:t>智慧家庭解決方案</a:t>
            </a:r>
          </a:p>
        </p:txBody>
      </p:sp>
      <p:sp>
        <p:nvSpPr>
          <p:cNvPr id="55" name="五邊形 54">
            <a:extLst>
              <a:ext uri="{FF2B5EF4-FFF2-40B4-BE49-F238E27FC236}">
                <a16:creationId xmlns="" xmlns:a16="http://schemas.microsoft.com/office/drawing/2014/main" id="{C85C938F-C8AA-A64F-9056-FE96C3BEE523}"/>
              </a:ext>
            </a:extLst>
          </p:cNvPr>
          <p:cNvSpPr/>
          <p:nvPr/>
        </p:nvSpPr>
        <p:spPr>
          <a:xfrm>
            <a:off x="7020273" y="695178"/>
            <a:ext cx="1979712" cy="432048"/>
          </a:xfrm>
          <a:prstGeom prst="homePlat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solidFill>
                  <a:schemeClr val="tx2"/>
                </a:solidFill>
              </a:rPr>
              <a:t>光通訊中繼設備</a:t>
            </a:r>
          </a:p>
        </p:txBody>
      </p:sp>
    </p:spTree>
    <p:extLst>
      <p:ext uri="{BB962C8B-B14F-4D97-AF65-F5344CB8AC3E}">
        <p14:creationId xmlns="" xmlns:p14="http://schemas.microsoft.com/office/powerpoint/2010/main" val="26578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19822"/>
            <a:ext cx="2367647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0EE42-747B-4D91-8B87-08FD7A63990A}" type="slidenum">
              <a:rPr lang="zh-TW" altLang="en-US" smtClean="0">
                <a:ea typeface="標楷體" pitchFamily="65" charset="-120"/>
              </a:rPr>
              <a:pPr/>
              <a:t>7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標楷體" pitchFamily="65" charset="-120"/>
                <a:ea typeface="標楷體" pitchFamily="65" charset="-120"/>
              </a:rPr>
              <a:t>公司簡介</a:t>
            </a:r>
            <a:r>
              <a:rPr kumimoji="1" lang="zh-TW" altLang="en-US" dirty="0">
                <a:ea typeface="標楷體" pitchFamily="65" charset="-120"/>
              </a:rPr>
              <a:t> </a:t>
            </a:r>
            <a:r>
              <a:rPr kumimoji="1" lang="en-US" altLang="zh-TW" dirty="0">
                <a:ea typeface="標楷體" pitchFamily="65" charset="-120"/>
              </a:rPr>
              <a:t>COMPANY INTRODUCTION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7"/>
          </p:nvPr>
        </p:nvSpPr>
        <p:spPr>
          <a:xfrm>
            <a:off x="1027658" y="246955"/>
            <a:ext cx="7432773" cy="486170"/>
          </a:xfrm>
        </p:spPr>
        <p:txBody>
          <a:bodyPr/>
          <a:lstStyle/>
          <a:p>
            <a:r>
              <a:rPr kumimoji="1" lang="zh-CN" altLang="en-US" b="1" dirty="0">
                <a:latin typeface="標楷體" pitchFamily="65" charset="-120"/>
                <a:ea typeface="標楷體" pitchFamily="65" charset="-120"/>
              </a:rPr>
              <a:t>集團組織</a:t>
            </a:r>
            <a:r>
              <a:rPr kumimoji="1" lang="en-US" altLang="zh-TW" b="1" dirty="0">
                <a:ea typeface="標楷體" pitchFamily="65" charset="-120"/>
              </a:rPr>
              <a:t> GROUP ORGANIZATION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9"/>
          </p:nvPr>
        </p:nvSpPr>
        <p:spPr>
          <a:xfrm>
            <a:off x="467544" y="0"/>
            <a:ext cx="648816" cy="432818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ea typeface="標楷體" pitchFamily="65" charset="-120"/>
              </a:rPr>
              <a:t>01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21D68C3F-B9F6-724D-B0EB-E7BD6ECEF147}"/>
              </a:ext>
            </a:extLst>
          </p:cNvPr>
          <p:cNvSpPr txBox="1"/>
          <p:nvPr/>
        </p:nvSpPr>
        <p:spPr>
          <a:xfrm>
            <a:off x="3347864" y="1563638"/>
            <a:ext cx="201622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TW" altLang="en-US" b="1" dirty="0">
                <a:solidFill>
                  <a:schemeClr val="bg1"/>
                </a:solidFill>
                <a:ea typeface="標楷體" pitchFamily="65" charset="-120"/>
              </a:rPr>
              <a:t>康全電訊</a:t>
            </a:r>
            <a:r>
              <a:rPr kumimoji="1" lang="en-US" altLang="zh-TW" b="1" dirty="0">
                <a:solidFill>
                  <a:schemeClr val="bg1"/>
                </a:solidFill>
                <a:ea typeface="標楷體" pitchFamily="65" charset="-120"/>
              </a:rPr>
              <a:t>(</a:t>
            </a:r>
            <a:r>
              <a:rPr kumimoji="1" lang="zh-CN" altLang="en-US" b="1" dirty="0">
                <a:solidFill>
                  <a:schemeClr val="bg1"/>
                </a:solidFill>
                <a:ea typeface="標楷體" pitchFamily="65" charset="-120"/>
              </a:rPr>
              <a:t>股</a:t>
            </a:r>
            <a:r>
              <a:rPr kumimoji="1" lang="en-US" altLang="zh-CN" b="1" dirty="0">
                <a:solidFill>
                  <a:schemeClr val="bg1"/>
                </a:solidFill>
                <a:ea typeface="標楷體" pitchFamily="65" charset="-120"/>
              </a:rPr>
              <a:t>)</a:t>
            </a:r>
            <a:r>
              <a:rPr kumimoji="1" lang="zh-CN" altLang="en-US" b="1" dirty="0">
                <a:solidFill>
                  <a:schemeClr val="bg1"/>
                </a:solidFill>
                <a:ea typeface="標楷體" pitchFamily="65" charset="-120"/>
              </a:rPr>
              <a:t>公司</a:t>
            </a:r>
            <a:endParaRPr kumimoji="1" lang="en-US" altLang="zh-CN" b="1" dirty="0">
              <a:solidFill>
                <a:schemeClr val="bg1"/>
              </a:solidFill>
              <a:ea typeface="標楷體" pitchFamily="65" charset="-120"/>
            </a:endParaRPr>
          </a:p>
          <a:p>
            <a:pPr algn="ctr"/>
            <a:r>
              <a:rPr kumimoji="1" lang="en-US" altLang="zh-TW" b="1" dirty="0">
                <a:solidFill>
                  <a:schemeClr val="bg1"/>
                </a:solidFill>
                <a:ea typeface="標楷體" pitchFamily="65" charset="-120"/>
              </a:rPr>
              <a:t>COMTREND</a:t>
            </a:r>
            <a:endParaRPr kumimoji="1" lang="zh-TW" altLang="en-US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D04A4C1B-1FC3-5E4A-BFD7-0AA0BCBA88D7}"/>
              </a:ext>
            </a:extLst>
          </p:cNvPr>
          <p:cNvSpPr txBox="1"/>
          <p:nvPr/>
        </p:nvSpPr>
        <p:spPr>
          <a:xfrm>
            <a:off x="2483768" y="2643758"/>
            <a:ext cx="151216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TW" sz="1200" b="1" dirty="0" err="1">
                <a:solidFill>
                  <a:schemeClr val="bg1"/>
                </a:solidFill>
                <a:ea typeface="標楷體" pitchFamily="65" charset="-120"/>
              </a:rPr>
              <a:t>Comtrend</a:t>
            </a:r>
            <a:r>
              <a:rPr kumimoji="1" lang="en-US" altLang="zh-TW" sz="1200" b="1" dirty="0">
                <a:solidFill>
                  <a:schemeClr val="bg1"/>
                </a:solidFill>
                <a:ea typeface="標楷體" pitchFamily="65" charset="-120"/>
              </a:rPr>
              <a:t> Corporation, USA</a:t>
            </a:r>
            <a:endParaRPr kumimoji="1" lang="zh-TW" altLang="en-US" sz="12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13EC1959-4FC2-854E-889D-426813F4AE52}"/>
              </a:ext>
            </a:extLst>
          </p:cNvPr>
          <p:cNvSpPr txBox="1"/>
          <p:nvPr/>
        </p:nvSpPr>
        <p:spPr>
          <a:xfrm>
            <a:off x="4572000" y="2643758"/>
            <a:ext cx="187220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TW" sz="1200" b="1" dirty="0" err="1">
                <a:solidFill>
                  <a:schemeClr val="bg1"/>
                </a:solidFill>
                <a:ea typeface="標楷體" pitchFamily="65" charset="-120"/>
              </a:rPr>
              <a:t>Comtrend</a:t>
            </a:r>
            <a:r>
              <a:rPr kumimoji="1" lang="en-US" altLang="zh-TW" sz="1200" b="1" dirty="0">
                <a:solidFill>
                  <a:schemeClr val="bg1"/>
                </a:solidFill>
                <a:ea typeface="標楷體" pitchFamily="65" charset="-120"/>
              </a:rPr>
              <a:t> Technology (Netherlands) B.V.</a:t>
            </a:r>
            <a:endParaRPr kumimoji="1" lang="zh-TW" altLang="en-US" sz="12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38223654-5F48-6645-AC78-5236CE5AE809}"/>
              </a:ext>
            </a:extLst>
          </p:cNvPr>
          <p:cNvSpPr txBox="1"/>
          <p:nvPr/>
        </p:nvSpPr>
        <p:spPr>
          <a:xfrm>
            <a:off x="3563888" y="3723878"/>
            <a:ext cx="167906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TW" sz="1200" b="1" dirty="0" err="1">
                <a:solidFill>
                  <a:schemeClr val="bg1"/>
                </a:solidFill>
                <a:ea typeface="標楷體" pitchFamily="65" charset="-120"/>
              </a:rPr>
              <a:t>Comtrend</a:t>
            </a:r>
            <a:r>
              <a:rPr kumimoji="1" lang="en-US" altLang="zh-TW" sz="1200" b="1" dirty="0">
                <a:solidFill>
                  <a:schemeClr val="bg1"/>
                </a:solidFill>
                <a:ea typeface="標楷體" pitchFamily="65" charset="-120"/>
              </a:rPr>
              <a:t> Central Europe S.R.O</a:t>
            </a:r>
          </a:p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ea typeface="標楷體" pitchFamily="65" charset="-120"/>
              </a:rPr>
              <a:t>(</a:t>
            </a:r>
            <a:r>
              <a:rPr kumimoji="1" lang="zh-TW" altLang="en-US" sz="1200" b="1" dirty="0">
                <a:solidFill>
                  <a:schemeClr val="bg1"/>
                </a:solidFill>
                <a:ea typeface="標楷體" pitchFamily="65" charset="-120"/>
              </a:rPr>
              <a:t>捷克</a:t>
            </a:r>
            <a:r>
              <a:rPr kumimoji="1" lang="en-US" altLang="zh-TW" sz="1200" b="1" dirty="0">
                <a:solidFill>
                  <a:schemeClr val="bg1"/>
                </a:solidFill>
                <a:ea typeface="標楷體" pitchFamily="65" charset="-120"/>
              </a:rPr>
              <a:t>)</a:t>
            </a:r>
            <a:endParaRPr kumimoji="1" lang="zh-TW" altLang="en-US" sz="12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CF03668B-CE24-8746-86CF-4C19A3873A78}"/>
              </a:ext>
            </a:extLst>
          </p:cNvPr>
          <p:cNvSpPr txBox="1"/>
          <p:nvPr/>
        </p:nvSpPr>
        <p:spPr>
          <a:xfrm>
            <a:off x="5796136" y="3723878"/>
            <a:ext cx="15121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TW" sz="1200" b="1" dirty="0" err="1">
                <a:solidFill>
                  <a:schemeClr val="bg1"/>
                </a:solidFill>
                <a:ea typeface="標楷體" pitchFamily="65" charset="-120"/>
              </a:rPr>
              <a:t>Comtrend</a:t>
            </a:r>
            <a:r>
              <a:rPr kumimoji="1" lang="en-US" altLang="zh-TW" sz="1200" b="1" dirty="0">
                <a:solidFill>
                  <a:schemeClr val="bg1"/>
                </a:solidFill>
                <a:ea typeface="標楷體" pitchFamily="65" charset="-120"/>
              </a:rPr>
              <a:t> Iberia S.L,</a:t>
            </a:r>
          </a:p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ea typeface="標楷體" pitchFamily="65" charset="-120"/>
              </a:rPr>
              <a:t>(</a:t>
            </a:r>
            <a:r>
              <a:rPr kumimoji="1" lang="zh-TW" altLang="en-US" sz="1200" b="1" dirty="0">
                <a:solidFill>
                  <a:schemeClr val="bg1"/>
                </a:solidFill>
                <a:ea typeface="標楷體" pitchFamily="65" charset="-120"/>
              </a:rPr>
              <a:t>西班牙</a:t>
            </a:r>
            <a:r>
              <a:rPr kumimoji="1" lang="en-US" altLang="zh-TW" sz="1200" b="1" dirty="0">
                <a:solidFill>
                  <a:schemeClr val="bg1"/>
                </a:solidFill>
                <a:ea typeface="標楷體" pitchFamily="65" charset="-120"/>
              </a:rPr>
              <a:t>)</a:t>
            </a:r>
            <a:endParaRPr kumimoji="1" lang="zh-TW" altLang="en-US" sz="12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cxnSp>
        <p:nvCxnSpPr>
          <p:cNvPr id="25" name="肘形接點 24">
            <a:extLst>
              <a:ext uri="{FF2B5EF4-FFF2-40B4-BE49-F238E27FC236}">
                <a16:creationId xmlns="" xmlns:a16="http://schemas.microsoft.com/office/drawing/2014/main" id="{79574C39-9830-9749-84C5-7187CC00E20C}"/>
              </a:ext>
            </a:extLst>
          </p:cNvPr>
          <p:cNvCxnSpPr/>
          <p:nvPr/>
        </p:nvCxnSpPr>
        <p:spPr>
          <a:xfrm rot="16200000" flipH="1">
            <a:off x="4342449" y="1577167"/>
            <a:ext cx="66235" cy="2199420"/>
          </a:xfrm>
          <a:prstGeom prst="bentConnector3">
            <a:avLst>
              <a:gd name="adj1" fmla="val -345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="" xmlns:a16="http://schemas.microsoft.com/office/drawing/2014/main" id="{6F5F234C-BE67-5046-B14A-0973B6A329C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355976" y="2209969"/>
            <a:ext cx="0" cy="21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>
            <a:extLst>
              <a:ext uri="{FF2B5EF4-FFF2-40B4-BE49-F238E27FC236}">
                <a16:creationId xmlns="" xmlns:a16="http://schemas.microsoft.com/office/drawing/2014/main" id="{21DEAFDD-0B64-3943-B1E4-3231BEAB9C4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55825" y="2642848"/>
            <a:ext cx="80157" cy="2166590"/>
          </a:xfrm>
          <a:prstGeom prst="bentConnector3">
            <a:avLst>
              <a:gd name="adj1" fmla="val -3422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="" xmlns:a16="http://schemas.microsoft.com/office/drawing/2014/main" id="{90B1C040-34B7-CD41-8CAC-F69A21303B98}"/>
              </a:ext>
            </a:extLst>
          </p:cNvPr>
          <p:cNvCxnSpPr>
            <a:cxnSpLocks/>
          </p:cNvCxnSpPr>
          <p:nvPr/>
        </p:nvCxnSpPr>
        <p:spPr>
          <a:xfrm>
            <a:off x="5475277" y="3063603"/>
            <a:ext cx="0" cy="33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="" xmlns:a16="http://schemas.microsoft.com/office/drawing/2014/main" id="{1BA7C369-A7BD-6740-AC0C-6EEB7C94B3D4}"/>
              </a:ext>
            </a:extLst>
          </p:cNvPr>
          <p:cNvSpPr txBox="1"/>
          <p:nvPr/>
        </p:nvSpPr>
        <p:spPr>
          <a:xfrm>
            <a:off x="2714515" y="2355726"/>
            <a:ext cx="57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200" b="1" dirty="0">
                <a:ea typeface="標楷體" pitchFamily="65" charset="-120"/>
              </a:rPr>
              <a:t>100%</a:t>
            </a:r>
            <a:endParaRPr kumimoji="1" lang="zh-TW" altLang="en-US" sz="1200" b="1" dirty="0">
              <a:ea typeface="標楷體" pitchFamily="65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="" xmlns:a16="http://schemas.microsoft.com/office/drawing/2014/main" id="{8EA4E953-807B-6F4A-985C-0008EF03300C}"/>
              </a:ext>
            </a:extLst>
          </p:cNvPr>
          <p:cNvSpPr txBox="1"/>
          <p:nvPr/>
        </p:nvSpPr>
        <p:spPr>
          <a:xfrm>
            <a:off x="5580112" y="235572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b="1" dirty="0">
                <a:ea typeface="標楷體" pitchFamily="65" charset="-120"/>
              </a:rPr>
              <a:t>100%</a:t>
            </a:r>
            <a:endParaRPr kumimoji="1" lang="zh-TW" altLang="en-US" sz="1200" b="1" dirty="0">
              <a:ea typeface="標楷體" pitchFamily="65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="" xmlns:a16="http://schemas.microsoft.com/office/drawing/2014/main" id="{917FA2B2-3ADF-2347-9221-B90604675E45}"/>
              </a:ext>
            </a:extLst>
          </p:cNvPr>
          <p:cNvSpPr txBox="1"/>
          <p:nvPr/>
        </p:nvSpPr>
        <p:spPr>
          <a:xfrm>
            <a:off x="3635896" y="3507854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b="1" dirty="0">
                <a:ea typeface="標楷體" pitchFamily="65" charset="-120"/>
              </a:rPr>
              <a:t>100%</a:t>
            </a:r>
            <a:endParaRPr kumimoji="1" lang="zh-TW" altLang="en-US" sz="1200" b="1" dirty="0">
              <a:ea typeface="標楷體" pitchFamily="65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="" xmlns:a16="http://schemas.microsoft.com/office/drawing/2014/main" id="{60762B79-3222-D741-AC24-E0ADE73D8494}"/>
              </a:ext>
            </a:extLst>
          </p:cNvPr>
          <p:cNvSpPr txBox="1"/>
          <p:nvPr/>
        </p:nvSpPr>
        <p:spPr>
          <a:xfrm>
            <a:off x="6501959" y="3507854"/>
            <a:ext cx="57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200" b="1" dirty="0">
                <a:ea typeface="標楷體" pitchFamily="65" charset="-120"/>
              </a:rPr>
              <a:t>100%</a:t>
            </a:r>
            <a:endParaRPr kumimoji="1" lang="zh-TW" altLang="en-US" sz="1200" b="1" dirty="0">
              <a:ea typeface="標楷體" pitchFamily="65" charset="-12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V="1">
            <a:off x="7308304" y="343584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 flipV="1">
            <a:off x="2123728" y="2499742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cxnSpLocks/>
            <a:stCxn id="16" idx="1"/>
          </p:cNvCxnSpPr>
          <p:nvPr/>
        </p:nvCxnSpPr>
        <p:spPr>
          <a:xfrm flipH="1">
            <a:off x="2483768" y="4047044"/>
            <a:ext cx="1080120" cy="36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995686"/>
            <a:ext cx="2304256" cy="13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059582"/>
            <a:ext cx="2611218" cy="14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15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0EE42-747B-4D91-8B87-08FD7A63990A}" type="slidenum">
              <a:rPr lang="zh-TW" altLang="en-US" smtClean="0">
                <a:ea typeface="標楷體" pitchFamily="65" charset="-120"/>
              </a:rPr>
              <a:pPr/>
              <a:t>8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latin typeface="標楷體" pitchFamily="65" charset="-120"/>
                <a:ea typeface="標楷體" pitchFamily="65" charset="-120"/>
              </a:rPr>
              <a:t>公司簡介</a:t>
            </a:r>
            <a:r>
              <a:rPr kumimoji="1" lang="zh-TW" altLang="en-US" dirty="0" smtClean="0">
                <a:ea typeface="標楷體" pitchFamily="65" charset="-120"/>
              </a:rPr>
              <a:t> </a:t>
            </a:r>
            <a:r>
              <a:rPr kumimoji="1" lang="en-US" altLang="zh-TW" dirty="0" smtClean="0">
                <a:ea typeface="標楷體" pitchFamily="65" charset="-120"/>
              </a:rPr>
              <a:t>COMPANY INTRODUCTION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7"/>
          </p:nvPr>
        </p:nvSpPr>
        <p:spPr>
          <a:xfrm>
            <a:off x="1027658" y="246955"/>
            <a:ext cx="7432773" cy="486170"/>
          </a:xfrm>
        </p:spPr>
        <p:txBody>
          <a:bodyPr/>
          <a:lstStyle/>
          <a:p>
            <a:r>
              <a:rPr kumimoji="1" lang="zh-CN" altLang="en-US" b="1" dirty="0">
                <a:latin typeface="標楷體" pitchFamily="65" charset="-120"/>
                <a:ea typeface="標楷體" pitchFamily="65" charset="-120"/>
              </a:rPr>
              <a:t>產品領域</a:t>
            </a:r>
            <a:r>
              <a:rPr kumimoji="1" lang="en-US" altLang="zh-TW" b="1" dirty="0">
                <a:ea typeface="標楷體" pitchFamily="65" charset="-120"/>
              </a:rPr>
              <a:t> PRODUCT PORTFOLIO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ea typeface="標楷體" pitchFamily="65" charset="-120"/>
              </a:rPr>
              <a:t>01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34" name="Picture 2" descr="ãcomtrend ct-acsãçåçæå°çµæ">
            <a:extLst>
              <a:ext uri="{FF2B5EF4-FFF2-40B4-BE49-F238E27FC236}">
                <a16:creationId xmlns="" xmlns:a16="http://schemas.microsoft.com/office/drawing/2014/main" id="{8871DF7C-A6DF-6B43-AF08-C1E03835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3192" y="4143386"/>
            <a:ext cx="391644" cy="665794"/>
          </a:xfrm>
          <a:prstGeom prst="rect">
            <a:avLst/>
          </a:prstGeom>
          <a:noFill/>
        </p:spPr>
      </p:pic>
      <p:pic>
        <p:nvPicPr>
          <p:cNvPr id="35" name="圖片 34" descr="IP68-45.png">
            <a:extLst>
              <a:ext uri="{FF2B5EF4-FFF2-40B4-BE49-F238E27FC236}">
                <a16:creationId xmlns="" xmlns:a16="http://schemas.microsoft.com/office/drawing/2014/main" id="{C5D2B41D-F475-D946-AB6F-18F517B3C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1000114"/>
            <a:ext cx="916179" cy="587294"/>
          </a:xfrm>
          <a:prstGeom prst="rect">
            <a:avLst/>
          </a:prstGeom>
        </p:spPr>
      </p:pic>
      <p:pic>
        <p:nvPicPr>
          <p:cNvPr id="37" name="Picture 6" descr="C:\Users\yen.wen\Desktop\NOTE\康全Slides\2.png">
            <a:extLst>
              <a:ext uri="{FF2B5EF4-FFF2-40B4-BE49-F238E27FC236}">
                <a16:creationId xmlns="" xmlns:a16="http://schemas.microsoft.com/office/drawing/2014/main" id="{C5AF526A-F306-6648-928A-9BD4D699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928808"/>
            <a:ext cx="909512" cy="7858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圖片 37">
            <a:extLst>
              <a:ext uri="{FF2B5EF4-FFF2-40B4-BE49-F238E27FC236}">
                <a16:creationId xmlns="" xmlns:a16="http://schemas.microsoft.com/office/drawing/2014/main" id="{3B2F2619-63EB-0444-88CB-368EEF7636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71802" y="3143254"/>
            <a:ext cx="424550" cy="714016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="" xmlns:a16="http://schemas.microsoft.com/office/drawing/2014/main" id="{DA32524F-6E80-994C-A897-84AC448D7A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86248" y="3286130"/>
            <a:ext cx="757175" cy="484592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="" xmlns:a16="http://schemas.microsoft.com/office/drawing/2014/main" id="{B29EDA3B-068E-0346-9993-44DDDFF77E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695363" y="3214692"/>
            <a:ext cx="847084" cy="581910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="" xmlns:a16="http://schemas.microsoft.com/office/drawing/2014/main" id="{DF09C4C1-BBE7-7C42-8FA6-C0010A085778}"/>
              </a:ext>
            </a:extLst>
          </p:cNvPr>
          <p:cNvSpPr txBox="1"/>
          <p:nvPr/>
        </p:nvSpPr>
        <p:spPr>
          <a:xfrm>
            <a:off x="323529" y="1188257"/>
            <a:ext cx="19800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1"/>
                </a:solidFill>
                <a:latin typeface="標楷體" pitchFamily="65" charset="-120"/>
              </a:rPr>
              <a:t>光通訊中繼設備</a:t>
            </a:r>
            <a:endParaRPr kumimoji="1" lang="en-US" altLang="zh-TW" sz="1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="" xmlns:a16="http://schemas.microsoft.com/office/drawing/2014/main" id="{47342145-AA17-1E4F-8C43-145708A7AB02}"/>
              </a:ext>
            </a:extLst>
          </p:cNvPr>
          <p:cNvSpPr txBox="1"/>
          <p:nvPr/>
        </p:nvSpPr>
        <p:spPr>
          <a:xfrm>
            <a:off x="323529" y="2256181"/>
            <a:ext cx="19800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TW" altLang="en-US" sz="1600" dirty="0">
                <a:solidFill>
                  <a:schemeClr val="bg1"/>
                </a:solidFill>
                <a:latin typeface="Calibri" pitchFamily="34" charset="0"/>
              </a:rPr>
              <a:t>高速寬頻用戶設備</a:t>
            </a:r>
            <a:endParaRPr kumimoji="1" lang="en-US" altLang="zh-TW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="" xmlns:a16="http://schemas.microsoft.com/office/drawing/2014/main" id="{71AEBA09-BB66-574D-80BF-D885FF80D330}"/>
              </a:ext>
            </a:extLst>
          </p:cNvPr>
          <p:cNvSpPr txBox="1"/>
          <p:nvPr/>
        </p:nvSpPr>
        <p:spPr>
          <a:xfrm>
            <a:off x="323529" y="3276191"/>
            <a:ext cx="1980000" cy="338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TW" altLang="en-US" sz="1600" dirty="0">
                <a:solidFill>
                  <a:schemeClr val="bg1"/>
                </a:solidFill>
                <a:latin typeface="Calibri" pitchFamily="34" charset="0"/>
              </a:rPr>
              <a:t>智慧家庭解決方案</a:t>
            </a:r>
            <a:endParaRPr kumimoji="1" lang="en-US" altLang="zh-TW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="" xmlns:a16="http://schemas.microsoft.com/office/drawing/2014/main" id="{20051162-108A-7541-86B0-3E751BE7F46A}"/>
              </a:ext>
            </a:extLst>
          </p:cNvPr>
          <p:cNvSpPr txBox="1"/>
          <p:nvPr/>
        </p:nvSpPr>
        <p:spPr>
          <a:xfrm>
            <a:off x="3554696" y="4286262"/>
            <a:ext cx="1803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Auto Configuration Server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="" xmlns:a16="http://schemas.microsoft.com/office/drawing/2014/main" id="{02C939E2-1B80-594B-A4B8-45DD92F580EC}"/>
              </a:ext>
            </a:extLst>
          </p:cNvPr>
          <p:cNvSpPr txBox="1"/>
          <p:nvPr/>
        </p:nvSpPr>
        <p:spPr>
          <a:xfrm>
            <a:off x="2285984" y="1571618"/>
            <a:ext cx="1787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Outdoor Distribution Unit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="" xmlns:a16="http://schemas.microsoft.com/office/drawing/2014/main" id="{641B12FB-5CE6-5B40-9E14-574A69C131FC}"/>
              </a:ext>
            </a:extLst>
          </p:cNvPr>
          <p:cNvSpPr txBox="1"/>
          <p:nvPr/>
        </p:nvSpPr>
        <p:spPr>
          <a:xfrm>
            <a:off x="2555776" y="3723878"/>
            <a:ext cx="159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G.hn </a:t>
            </a:r>
            <a:r>
              <a:rPr kumimoji="1" lang="en-US" altLang="zh-TW" sz="1200" dirty="0" smtClean="0">
                <a:latin typeface="Calibri" pitchFamily="34" charset="0"/>
              </a:rPr>
              <a:t>Wave2 PLC +</a:t>
            </a:r>
            <a:r>
              <a:rPr kumimoji="1" lang="en-US" altLang="zh-TW" sz="1200" dirty="0" err="1" smtClean="0">
                <a:latin typeface="Calibri" pitchFamily="34" charset="0"/>
              </a:rPr>
              <a:t>WiFi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60" name="文字方塊 26">
            <a:extLst>
              <a:ext uri="{FF2B5EF4-FFF2-40B4-BE49-F238E27FC236}">
                <a16:creationId xmlns="" xmlns:a16="http://schemas.microsoft.com/office/drawing/2014/main" id="{F6300C5F-FD89-3244-A22F-E7F9EBBB80B6}"/>
              </a:ext>
            </a:extLst>
          </p:cNvPr>
          <p:cNvSpPr txBox="1"/>
          <p:nvPr/>
        </p:nvSpPr>
        <p:spPr>
          <a:xfrm>
            <a:off x="2714612" y="2714626"/>
            <a:ext cx="1125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200" dirty="0" err="1">
                <a:latin typeface="Calibri" pitchFamily="34" charset="0"/>
              </a:rPr>
              <a:t>G.fast</a:t>
            </a:r>
            <a:r>
              <a:rPr kumimoji="1" lang="en-US" altLang="zh-TW" sz="1200" dirty="0">
                <a:latin typeface="Calibri" pitchFamily="34" charset="0"/>
              </a:rPr>
              <a:t> Gateway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="" xmlns:a16="http://schemas.microsoft.com/office/drawing/2014/main" id="{EE0B5E8E-5ABF-B543-83DA-6EBE19FBF1CA}"/>
              </a:ext>
            </a:extLst>
          </p:cNvPr>
          <p:cNvSpPr txBox="1"/>
          <p:nvPr/>
        </p:nvSpPr>
        <p:spPr>
          <a:xfrm>
            <a:off x="5643570" y="3714758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Home Router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="" xmlns:a16="http://schemas.microsoft.com/office/drawing/2014/main" id="{890E3B0C-E36C-4148-90B0-12DC70560C35}"/>
              </a:ext>
            </a:extLst>
          </p:cNvPr>
          <p:cNvSpPr txBox="1"/>
          <p:nvPr/>
        </p:nvSpPr>
        <p:spPr>
          <a:xfrm>
            <a:off x="4143206" y="3714758"/>
            <a:ext cx="1357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 err="1">
                <a:latin typeface="Calibri" pitchFamily="34" charset="0"/>
              </a:rPr>
              <a:t>G.hn</a:t>
            </a:r>
            <a:r>
              <a:rPr kumimoji="1" lang="en-US" altLang="zh-TW" sz="1200" dirty="0">
                <a:latin typeface="Calibri" pitchFamily="34" charset="0"/>
              </a:rPr>
              <a:t> Coax Adapter</a:t>
            </a:r>
            <a:endParaRPr kumimoji="1" lang="zh-TW" altLang="en-US" sz="1200" dirty="0">
              <a:latin typeface="Calibri" pitchFamily="34" charset="0"/>
            </a:endParaRPr>
          </a:p>
        </p:txBody>
      </p:sp>
      <p:pic>
        <p:nvPicPr>
          <p:cNvPr id="63" name="圖片 62">
            <a:extLst>
              <a:ext uri="{FF2B5EF4-FFF2-40B4-BE49-F238E27FC236}">
                <a16:creationId xmlns="" xmlns:a16="http://schemas.microsoft.com/office/drawing/2014/main" id="{A8603486-B4B6-1D4B-BD37-549ECD51DF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57821" y="2071684"/>
            <a:ext cx="885822" cy="608521"/>
          </a:xfrm>
          <a:prstGeom prst="rect">
            <a:avLst/>
          </a:prstGeom>
        </p:spPr>
      </p:pic>
      <p:sp>
        <p:nvSpPr>
          <p:cNvPr id="64" name="文字方塊 26">
            <a:extLst>
              <a:ext uri="{FF2B5EF4-FFF2-40B4-BE49-F238E27FC236}">
                <a16:creationId xmlns="" xmlns:a16="http://schemas.microsoft.com/office/drawing/2014/main" id="{66D4254E-9E48-EC4A-99B9-2610BEFA6385}"/>
              </a:ext>
            </a:extLst>
          </p:cNvPr>
          <p:cNvSpPr txBox="1"/>
          <p:nvPr/>
        </p:nvSpPr>
        <p:spPr>
          <a:xfrm>
            <a:off x="4903847" y="2714626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200" dirty="0">
                <a:latin typeface="Calibri" pitchFamily="34" charset="0"/>
              </a:rPr>
              <a:t>10GPON ONU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="" xmlns:a16="http://schemas.microsoft.com/office/drawing/2014/main" id="{117177A7-4013-194B-B0D5-884AB20FC664}"/>
              </a:ext>
            </a:extLst>
          </p:cNvPr>
          <p:cNvSpPr txBox="1"/>
          <p:nvPr/>
        </p:nvSpPr>
        <p:spPr>
          <a:xfrm>
            <a:off x="337280" y="4233614"/>
            <a:ext cx="1980000" cy="338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TW" altLang="en-US" sz="1600" dirty="0">
                <a:solidFill>
                  <a:schemeClr val="bg1"/>
                </a:solidFill>
                <a:latin typeface="Calibri" pitchFamily="34" charset="0"/>
              </a:rPr>
              <a:t>雲端解決方案</a:t>
            </a:r>
            <a:endParaRPr kumimoji="1" lang="en-US" altLang="zh-TW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6" name="Picture 2" descr="C:\Users\edward.yu\Desktop\ID\PG-9180\PG-9180.png">
            <a:extLst>
              <a:ext uri="{FF2B5EF4-FFF2-40B4-BE49-F238E27FC236}">
                <a16:creationId xmlns="" xmlns:a16="http://schemas.microsoft.com/office/drawing/2014/main" id="{F2F63AA0-BAD4-2C4F-BA9C-92FE6CBE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27914" r="12072" b="23105"/>
          <a:stretch>
            <a:fillRect/>
          </a:stretch>
        </p:blipFill>
        <p:spPr bwMode="auto">
          <a:xfrm flipH="1">
            <a:off x="4714876" y="785800"/>
            <a:ext cx="1071570" cy="791226"/>
          </a:xfrm>
          <a:prstGeom prst="rect">
            <a:avLst/>
          </a:prstGeom>
          <a:noFill/>
        </p:spPr>
      </p:pic>
      <p:sp>
        <p:nvSpPr>
          <p:cNvPr id="67" name="文字方塊 66">
            <a:extLst>
              <a:ext uri="{FF2B5EF4-FFF2-40B4-BE49-F238E27FC236}">
                <a16:creationId xmlns="" xmlns:a16="http://schemas.microsoft.com/office/drawing/2014/main" id="{DF543A08-73B4-A14F-A3CC-9C89F3926A56}"/>
              </a:ext>
            </a:extLst>
          </p:cNvPr>
          <p:cNvSpPr txBox="1"/>
          <p:nvPr/>
        </p:nvSpPr>
        <p:spPr>
          <a:xfrm>
            <a:off x="4572000" y="1571618"/>
            <a:ext cx="1643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Distribution Unit - Coax</a:t>
            </a:r>
            <a:endParaRPr kumimoji="1" lang="zh-TW" altLang="en-US" sz="1200" dirty="0">
              <a:latin typeface="Calibri" pitchFamily="34" charset="0"/>
            </a:endParaRPr>
          </a:p>
        </p:txBody>
      </p:sp>
      <p:pic>
        <p:nvPicPr>
          <p:cNvPr id="68" name="Picture 2" descr="https://us.comtrend.com/wp-content/uploads/2018/04/VR-3063-Main-Image-685x1024.jpg">
            <a:extLst>
              <a:ext uri="{FF2B5EF4-FFF2-40B4-BE49-F238E27FC236}">
                <a16:creationId xmlns="" xmlns:a16="http://schemas.microsoft.com/office/drawing/2014/main" id="{8799C931-F947-FC46-8D67-57C054426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3476" y="1785932"/>
            <a:ext cx="722461" cy="1080000"/>
          </a:xfrm>
          <a:prstGeom prst="rect">
            <a:avLst/>
          </a:prstGeom>
          <a:noFill/>
        </p:spPr>
      </p:pic>
      <p:sp>
        <p:nvSpPr>
          <p:cNvPr id="69" name="文字方塊 26">
            <a:extLst>
              <a:ext uri="{FF2B5EF4-FFF2-40B4-BE49-F238E27FC236}">
                <a16:creationId xmlns="" xmlns:a16="http://schemas.microsoft.com/office/drawing/2014/main" id="{187F8990-76C5-6D4E-9FFA-D21212D52AE6}"/>
              </a:ext>
            </a:extLst>
          </p:cNvPr>
          <p:cNvSpPr txBox="1"/>
          <p:nvPr/>
        </p:nvSpPr>
        <p:spPr>
          <a:xfrm>
            <a:off x="6943867" y="2714626"/>
            <a:ext cx="985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200" dirty="0">
                <a:latin typeface="Calibri" pitchFamily="34" charset="0"/>
              </a:rPr>
              <a:t>SFP Gateway</a:t>
            </a:r>
            <a:endParaRPr kumimoji="1" lang="zh-TW" altLang="en-US" sz="1200" dirty="0">
              <a:latin typeface="Calibri" pitchFamily="34" charset="0"/>
            </a:endParaRPr>
          </a:p>
        </p:txBody>
      </p:sp>
      <p:pic>
        <p:nvPicPr>
          <p:cNvPr id="70" name="Picture 4" descr="https://us.comtrend.com/wp-content/uploads/2018/04/Harmony-House-Diagram_v2_with-HARMONY-Logo.png">
            <a:extLst>
              <a:ext uri="{FF2B5EF4-FFF2-40B4-BE49-F238E27FC236}">
                <a16:creationId xmlns="" xmlns:a16="http://schemas.microsoft.com/office/drawing/2014/main" id="{304B7F79-9B45-924E-BB64-8DB9AC02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39731" t="15379" r="36133" b="78668"/>
          <a:stretch>
            <a:fillRect/>
          </a:stretch>
        </p:blipFill>
        <p:spPr bwMode="auto">
          <a:xfrm>
            <a:off x="6858016" y="3357568"/>
            <a:ext cx="1857388" cy="342902"/>
          </a:xfrm>
          <a:prstGeom prst="rect">
            <a:avLst/>
          </a:prstGeom>
          <a:noFill/>
        </p:spPr>
      </p:pic>
      <p:sp>
        <p:nvSpPr>
          <p:cNvPr id="71" name="文字方塊 70">
            <a:extLst>
              <a:ext uri="{FF2B5EF4-FFF2-40B4-BE49-F238E27FC236}">
                <a16:creationId xmlns="" xmlns:a16="http://schemas.microsoft.com/office/drawing/2014/main" id="{1DEDE11A-007B-FD40-AA39-8F7A3E0F0F2C}"/>
              </a:ext>
            </a:extLst>
          </p:cNvPr>
          <p:cNvSpPr txBox="1"/>
          <p:nvPr/>
        </p:nvSpPr>
        <p:spPr>
          <a:xfrm>
            <a:off x="6715140" y="3714758"/>
            <a:ext cx="2173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Whole Home Coverage Solution</a:t>
            </a:r>
            <a:endParaRPr kumimoji="1" lang="zh-TW" altLang="en-US" sz="1200" dirty="0">
              <a:latin typeface="Calibri" pitchFamily="34" charset="0"/>
            </a:endParaRPr>
          </a:p>
        </p:txBody>
      </p:sp>
      <p:pic>
        <p:nvPicPr>
          <p:cNvPr id="72" name="Picture 6" descr="DPU-4652">
            <a:extLst>
              <a:ext uri="{FF2B5EF4-FFF2-40B4-BE49-F238E27FC236}">
                <a16:creationId xmlns="" xmlns:a16="http://schemas.microsoft.com/office/drawing/2014/main" id="{8AA5D38B-4232-744F-BF95-FCFA1F6E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22052" y="911701"/>
            <a:ext cx="1023898" cy="731355"/>
          </a:xfrm>
          <a:prstGeom prst="rect">
            <a:avLst/>
          </a:prstGeom>
          <a:noFill/>
        </p:spPr>
      </p:pic>
      <p:sp>
        <p:nvSpPr>
          <p:cNvPr id="73" name="文字方塊 72">
            <a:extLst>
              <a:ext uri="{FF2B5EF4-FFF2-40B4-BE49-F238E27FC236}">
                <a16:creationId xmlns="" xmlns:a16="http://schemas.microsoft.com/office/drawing/2014/main" id="{857E9C2F-17EF-DE4C-9A9C-52009BCE3327}"/>
              </a:ext>
            </a:extLst>
          </p:cNvPr>
          <p:cNvSpPr txBox="1"/>
          <p:nvPr/>
        </p:nvSpPr>
        <p:spPr>
          <a:xfrm>
            <a:off x="6273925" y="1571618"/>
            <a:ext cx="2084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Distribution Unit - Rack mount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="" xmlns:a16="http://schemas.microsoft.com/office/drawing/2014/main" id="{205D61ED-007C-7748-B1F0-94C348655B82}"/>
              </a:ext>
            </a:extLst>
          </p:cNvPr>
          <p:cNvSpPr txBox="1"/>
          <p:nvPr/>
        </p:nvSpPr>
        <p:spPr>
          <a:xfrm>
            <a:off x="5857884" y="4286262"/>
            <a:ext cx="2961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Telecom Grade Cloud Management Platform</a:t>
            </a:r>
            <a:endParaRPr kumimoji="1" lang="zh-TW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9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="" xmlns:a16="http://schemas.microsoft.com/office/drawing/2014/main" id="{4E51A0CF-9BFD-2E44-A7CF-30DC432430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8931" y="1013260"/>
            <a:ext cx="6279620" cy="389336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0EE42-747B-4D91-8B87-08FD7A63990A}" type="slidenum">
              <a:rPr lang="zh-TW" altLang="en-US" smtClean="0">
                <a:ea typeface="標楷體" pitchFamily="65" charset="-120"/>
              </a:rPr>
              <a:pPr/>
              <a:t>9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latin typeface="標楷體" pitchFamily="65" charset="-120"/>
                <a:ea typeface="標楷體" pitchFamily="65" charset="-120"/>
              </a:rPr>
              <a:t>公司簡介</a:t>
            </a:r>
            <a:r>
              <a:rPr kumimoji="1" lang="zh-TW" altLang="en-US" dirty="0" smtClean="0">
                <a:ea typeface="標楷體" pitchFamily="65" charset="-120"/>
              </a:rPr>
              <a:t> </a:t>
            </a:r>
            <a:r>
              <a:rPr kumimoji="1" lang="en-US" altLang="zh-TW" dirty="0" smtClean="0">
                <a:ea typeface="標楷體" pitchFamily="65" charset="-120"/>
              </a:rPr>
              <a:t>COMPANY INTRODUCTION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zh-CN" altLang="en-US" b="1" dirty="0">
                <a:latin typeface="標楷體" pitchFamily="65" charset="-120"/>
                <a:ea typeface="標楷體" pitchFamily="65" charset="-120"/>
              </a:rPr>
              <a:t>公司定位</a:t>
            </a:r>
            <a:r>
              <a:rPr kumimoji="1" lang="en-US" altLang="zh-TW" b="1" dirty="0">
                <a:ea typeface="標楷體" pitchFamily="65" charset="-120"/>
              </a:rPr>
              <a:t> COMPANY POSITIONING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ea typeface="標楷體" pitchFamily="65" charset="-120"/>
              </a:rPr>
              <a:t>01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7859BAB4-224F-1F45-B84A-FEFA2BD36E90}"/>
              </a:ext>
            </a:extLst>
          </p:cNvPr>
          <p:cNvSpPr txBox="1"/>
          <p:nvPr/>
        </p:nvSpPr>
        <p:spPr>
          <a:xfrm>
            <a:off x="323528" y="71683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目標客戶：</a:t>
            </a:r>
            <a:r>
              <a:rPr lang="en-US" altLang="zh-TW" dirty="0" err="1"/>
              <a:t>電信運營商</a:t>
            </a:r>
            <a:endParaRPr lang="en-US" altLang="zh-TW" dirty="0"/>
          </a:p>
        </p:txBody>
      </p:sp>
      <p:sp>
        <p:nvSpPr>
          <p:cNvPr id="38" name="文字方塊 37">
            <a:extLst>
              <a:ext uri="{FF2B5EF4-FFF2-40B4-BE49-F238E27FC236}">
                <a16:creationId xmlns="" xmlns:a16="http://schemas.microsoft.com/office/drawing/2014/main" id="{54B86571-8F52-AF43-915C-667A9CB84F20}"/>
              </a:ext>
            </a:extLst>
          </p:cNvPr>
          <p:cNvSpPr txBox="1"/>
          <p:nvPr/>
        </p:nvSpPr>
        <p:spPr>
          <a:xfrm>
            <a:off x="1411121" y="2161678"/>
            <a:ext cx="117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網管系統 </a:t>
            </a:r>
            <a:endParaRPr lang="en-US" altLang="zh-TW" dirty="0"/>
          </a:p>
        </p:txBody>
      </p:sp>
      <p:pic>
        <p:nvPicPr>
          <p:cNvPr id="41" name="圖片 40">
            <a:extLst>
              <a:ext uri="{FF2B5EF4-FFF2-40B4-BE49-F238E27FC236}">
                <a16:creationId xmlns="" xmlns:a16="http://schemas.microsoft.com/office/drawing/2014/main" id="{3AEB285B-5C4F-2D45-B85F-486E30CEAD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3962" y="1677864"/>
            <a:ext cx="682203" cy="682203"/>
          </a:xfrm>
          <a:prstGeom prst="rect">
            <a:avLst/>
          </a:prstGeom>
        </p:spPr>
      </p:pic>
      <p:sp>
        <p:nvSpPr>
          <p:cNvPr id="29" name="橢圓 28">
            <a:extLst>
              <a:ext uri="{FF2B5EF4-FFF2-40B4-BE49-F238E27FC236}">
                <a16:creationId xmlns="" xmlns:a16="http://schemas.microsoft.com/office/drawing/2014/main" id="{62FCE7E3-B32E-0646-9DCA-70D6D099D03F}"/>
              </a:ext>
            </a:extLst>
          </p:cNvPr>
          <p:cNvSpPr/>
          <p:nvPr/>
        </p:nvSpPr>
        <p:spPr>
          <a:xfrm>
            <a:off x="6087442" y="716837"/>
            <a:ext cx="1926325" cy="4329467"/>
          </a:xfrm>
          <a:prstGeom prst="ellipse">
            <a:avLst/>
          </a:prstGeom>
          <a:noFill/>
          <a:ln>
            <a:solidFill>
              <a:srgbClr val="195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="" xmlns:a16="http://schemas.microsoft.com/office/drawing/2014/main" id="{1ED27A9D-2A3E-BD4B-90FC-F1D68E0CA47B}"/>
              </a:ext>
            </a:extLst>
          </p:cNvPr>
          <p:cNvSpPr/>
          <p:nvPr/>
        </p:nvSpPr>
        <p:spPr>
          <a:xfrm>
            <a:off x="1236046" y="901503"/>
            <a:ext cx="4820574" cy="4144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="" xmlns:a16="http://schemas.microsoft.com/office/drawing/2014/main" id="{FF1415F8-D869-6A4D-BB55-E10670829786}"/>
              </a:ext>
            </a:extLst>
          </p:cNvPr>
          <p:cNvSpPr/>
          <p:nvPr/>
        </p:nvSpPr>
        <p:spPr>
          <a:xfrm>
            <a:off x="3549272" y="1182010"/>
            <a:ext cx="4656741" cy="372461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="" xmlns:a16="http://schemas.microsoft.com/office/drawing/2014/main" id="{4C51EE3E-CCBC-6041-BFF5-7170BF3DAA45}"/>
              </a:ext>
            </a:extLst>
          </p:cNvPr>
          <p:cNvSpPr txBox="1"/>
          <p:nvPr/>
        </p:nvSpPr>
        <p:spPr>
          <a:xfrm>
            <a:off x="1978075" y="4023933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/>
              <a:t>國際大廠的擅長領域</a:t>
            </a:r>
            <a:endParaRPr lang="en-US" altLang="zh-TW" sz="1400" b="1" dirty="0"/>
          </a:p>
          <a:p>
            <a:r>
              <a:rPr lang="en-US" altLang="zh-TW" sz="1400" b="1" dirty="0"/>
              <a:t>Nokia, Huawei, ADTRAN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="" xmlns:a16="http://schemas.microsoft.com/office/drawing/2014/main" id="{21B47BCE-2B1E-D349-B382-666805E8C77C}"/>
              </a:ext>
            </a:extLst>
          </p:cNvPr>
          <p:cNvSpPr txBox="1"/>
          <p:nvPr/>
        </p:nvSpPr>
        <p:spPr>
          <a:xfrm>
            <a:off x="5943427" y="788833"/>
            <a:ext cx="27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19571A"/>
                </a:solidFill>
              </a:rPr>
              <a:t>國內大廠的擅長領域</a:t>
            </a:r>
            <a:endParaRPr lang="en-US" altLang="zh-TW" sz="1400" b="1" dirty="0">
              <a:solidFill>
                <a:srgbClr val="19571A"/>
              </a:solidFill>
            </a:endParaRPr>
          </a:p>
          <a:p>
            <a:r>
              <a:rPr lang="en-US" altLang="zh-TW" sz="1400" b="1" dirty="0" err="1">
                <a:solidFill>
                  <a:srgbClr val="19571A"/>
                </a:solidFill>
              </a:rPr>
              <a:t>Sercomm</a:t>
            </a:r>
            <a:r>
              <a:rPr lang="en-US" altLang="zh-TW" sz="1400" b="1" dirty="0">
                <a:solidFill>
                  <a:srgbClr val="19571A"/>
                </a:solidFill>
              </a:rPr>
              <a:t>, </a:t>
            </a:r>
            <a:r>
              <a:rPr lang="en-US" altLang="zh-TW" sz="1400" b="1" dirty="0" err="1">
                <a:solidFill>
                  <a:srgbClr val="19571A"/>
                </a:solidFill>
              </a:rPr>
              <a:t>Arcadyan</a:t>
            </a:r>
            <a:r>
              <a:rPr lang="en-US" altLang="zh-TW" sz="1400" b="1" dirty="0">
                <a:solidFill>
                  <a:srgbClr val="19571A"/>
                </a:solidFill>
              </a:rPr>
              <a:t>, </a:t>
            </a:r>
            <a:r>
              <a:rPr lang="en-US" altLang="zh-TW" sz="1400" b="1" dirty="0" err="1">
                <a:solidFill>
                  <a:srgbClr val="19571A"/>
                </a:solidFill>
              </a:rPr>
              <a:t>Gemtek</a:t>
            </a:r>
            <a:endParaRPr lang="en-US" altLang="zh-TW" sz="1400" b="1" dirty="0">
              <a:solidFill>
                <a:srgbClr val="19571A"/>
              </a:solidFill>
            </a:endParaRPr>
          </a:p>
        </p:txBody>
      </p:sp>
      <p:sp>
        <p:nvSpPr>
          <p:cNvPr id="51" name="橢圓 50">
            <a:extLst>
              <a:ext uri="{FF2B5EF4-FFF2-40B4-BE49-F238E27FC236}">
                <a16:creationId xmlns="" xmlns:a16="http://schemas.microsoft.com/office/drawing/2014/main" id="{79336C51-B3DC-364F-8E39-B813C86C7F9B}"/>
              </a:ext>
            </a:extLst>
          </p:cNvPr>
          <p:cNvSpPr/>
          <p:nvPr/>
        </p:nvSpPr>
        <p:spPr>
          <a:xfrm>
            <a:off x="1466557" y="1706876"/>
            <a:ext cx="1088089" cy="1019616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999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  <p:bldP spid="48" grpId="0" animBg="1"/>
      <p:bldP spid="49" grpId="0"/>
      <p:bldP spid="50" grpId="0"/>
      <p:bldP spid="51" grpId="0" animBg="1"/>
    </p:bldLst>
  </p:timing>
</p:sld>
</file>

<file path=ppt/theme/theme1.xml><?xml version="1.0" encoding="utf-8"?>
<a:theme xmlns:a="http://schemas.openxmlformats.org/drawingml/2006/main" name="1_Office 佈景主題">
  <a:themeElements>
    <a:clrScheme name="自訂 2">
      <a:dk1>
        <a:srgbClr val="00418E"/>
      </a:dk1>
      <a:lt1>
        <a:srgbClr val="FFFFFF"/>
      </a:lt1>
      <a:dk2>
        <a:srgbClr val="00418E"/>
      </a:dk2>
      <a:lt2>
        <a:srgbClr val="EEECE1"/>
      </a:lt2>
      <a:accent1>
        <a:srgbClr val="3E689C"/>
      </a:accent1>
      <a:accent2>
        <a:srgbClr val="4979B6"/>
      </a:accent2>
      <a:accent3>
        <a:srgbClr val="5389CB"/>
      </a:accent3>
      <a:accent4>
        <a:srgbClr val="77A0DA"/>
      </a:accent4>
      <a:accent5>
        <a:srgbClr val="A3BBE3"/>
      </a:accent5>
      <a:accent6>
        <a:srgbClr val="C3D1EB"/>
      </a:accent6>
      <a:hlink>
        <a:srgbClr val="0000FF"/>
      </a:hlink>
      <a:folHlink>
        <a:srgbClr val="800080"/>
      </a:folHlink>
    </a:clrScheme>
    <a:fontScheme name="自訂 4">
      <a:majorFont>
        <a:latin typeface="Century Gothic"/>
        <a:ea typeface="標楷體"/>
        <a:cs typeface=""/>
      </a:majorFont>
      <a:minorFont>
        <a:latin typeface="Century Gothic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7746</TotalTime>
  <Words>890</Words>
  <Application>Microsoft Office PowerPoint</Application>
  <PresentationFormat>如螢幕大小 (16:9)</PresentationFormat>
  <Paragraphs>368</Paragraphs>
  <Slides>14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1_Office 佈景主題</vt:lpstr>
      <vt:lpstr>投影片 1</vt:lpstr>
      <vt:lpstr>投影片 2</vt:lpstr>
      <vt:lpstr>投影片 3</vt:lpstr>
      <vt:lpstr>投影片 4</vt:lpstr>
      <vt:lpstr>公司簡介 COMPANY INTRODUCTION</vt:lpstr>
      <vt:lpstr>公司簡介 COMPANY INTRODUCTION</vt:lpstr>
      <vt:lpstr>公司簡介 COMPANY INTRODUCTION</vt:lpstr>
      <vt:lpstr>公司簡介 COMPANY INTRODUCTION</vt:lpstr>
      <vt:lpstr>公司簡介 COMPANY INTRODUCTION</vt:lpstr>
      <vt:lpstr>投影片 10</vt:lpstr>
      <vt:lpstr>2019H1財務概況 FINANCIAL RESULT</vt:lpstr>
      <vt:lpstr>2019H1財務概況 FINANCIAL RESULT</vt:lpstr>
      <vt:lpstr>2019H1財務概況 FINANCIAL RESULT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Lydia.Yeh</dc:creator>
  <cp:lastModifiedBy>Selena.Wang</cp:lastModifiedBy>
  <cp:revision>447</cp:revision>
  <cp:lastPrinted>2017-10-25T10:57:58Z</cp:lastPrinted>
  <dcterms:created xsi:type="dcterms:W3CDTF">2017-09-01T05:31:50Z</dcterms:created>
  <dcterms:modified xsi:type="dcterms:W3CDTF">2019-11-12T09:42:48Z</dcterms:modified>
</cp:coreProperties>
</file>